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29"/>
  </p:notesMasterIdLst>
  <p:handoutMasterIdLst>
    <p:handoutMasterId r:id="rId30"/>
  </p:handoutMasterIdLst>
  <p:sldIdLst>
    <p:sldId id="406" r:id="rId5"/>
    <p:sldId id="307" r:id="rId6"/>
    <p:sldId id="403" r:id="rId7"/>
    <p:sldId id="273" r:id="rId8"/>
    <p:sldId id="368" r:id="rId9"/>
    <p:sldId id="370" r:id="rId10"/>
    <p:sldId id="374" r:id="rId11"/>
    <p:sldId id="322" r:id="rId12"/>
    <p:sldId id="324" r:id="rId13"/>
    <p:sldId id="316" r:id="rId14"/>
    <p:sldId id="328" r:id="rId15"/>
    <p:sldId id="320" r:id="rId16"/>
    <p:sldId id="323" r:id="rId17"/>
    <p:sldId id="327" r:id="rId18"/>
    <p:sldId id="315" r:id="rId19"/>
    <p:sldId id="404" r:id="rId20"/>
    <p:sldId id="405" r:id="rId21"/>
    <p:sldId id="407" r:id="rId22"/>
    <p:sldId id="408" r:id="rId23"/>
    <p:sldId id="409" r:id="rId24"/>
    <p:sldId id="410" r:id="rId25"/>
    <p:sldId id="411" r:id="rId26"/>
    <p:sldId id="412" r:id="rId27"/>
    <p:sldId id="414" r:id="rId2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18PiLYpnX6nENEIak3DGxQ==" hashData="guScLg1KhUQ1pJVLOqzNI5TYllU="/>
  <p:extLst>
    <p:ext uri="{521415D9-36F7-43E2-AB2F-B90AF26B5E84}">
      <p14:sectionLst xmlns:p14="http://schemas.microsoft.com/office/powerpoint/2010/main">
        <p14:section name="Untitled Section" id="{D4F66CBC-88D0-469B-AEF4-06DF25BB4B4D}">
          <p14:sldIdLst>
            <p14:sldId id="406"/>
          </p14:sldIdLst>
        </p14:section>
        <p14:section name="Default Section" id="{0472D6FD-30CD-4A22-8E63-F7F105D0B4AF}">
          <p14:sldIdLst>
            <p14:sldId id="307"/>
            <p14:sldId id="403"/>
            <p14:sldId id="273"/>
            <p14:sldId id="368"/>
            <p14:sldId id="370"/>
            <p14:sldId id="374"/>
            <p14:sldId id="322"/>
            <p14:sldId id="324"/>
            <p14:sldId id="316"/>
            <p14:sldId id="328"/>
            <p14:sldId id="320"/>
            <p14:sldId id="323"/>
            <p14:sldId id="327"/>
            <p14:sldId id="315"/>
            <p14:sldId id="404"/>
            <p14:sldId id="405"/>
            <p14:sldId id="407"/>
            <p14:sldId id="408"/>
            <p14:sldId id="409"/>
            <p14:sldId id="410"/>
            <p14:sldId id="411"/>
            <p14:sldId id="412"/>
            <p14:sldId id="414"/>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5B4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991" autoAdjust="0"/>
  </p:normalViewPr>
  <p:slideViewPr>
    <p:cSldViewPr>
      <p:cViewPr varScale="1">
        <p:scale>
          <a:sx n="115" d="100"/>
          <a:sy n="115" d="100"/>
        </p:scale>
        <p:origin x="-2264" y="-11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notesMaster" Target="notesMasters/notesMaster1.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30" Type="http://schemas.openxmlformats.org/officeDocument/2006/relationships/handoutMaster" Target="handoutMasters/handout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5.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2" tIns="46586" rIns="93172" bIns="46586" rtlCol="0"/>
          <a:lstStyle>
            <a:lvl1pPr algn="r">
              <a:defRPr sz="1300"/>
            </a:lvl1pPr>
          </a:lstStyle>
          <a:p>
            <a:fld id="{7FD6BE04-F826-450E-8C4C-2892DF8A3604}" type="datetimeFigureOut">
              <a:rPr lang="en-US" smtClean="0"/>
              <a:pPr/>
              <a:t>10/15/12</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2" tIns="46586" rIns="93172" bIns="46586" rtlCol="0" anchor="b"/>
          <a:lstStyle>
            <a:lvl1pPr algn="r">
              <a:defRPr sz="1300"/>
            </a:lvl1pPr>
          </a:lstStyle>
          <a:p>
            <a:fld id="{62A69DE2-7328-4B58-ADA8-D0DFCAF2793D}" type="slidenum">
              <a:rPr lang="en-US" smtClean="0"/>
              <a:pPr/>
              <a:t>‹#›</a:t>
            </a:fld>
            <a:endParaRPr lang="en-US" dirty="0"/>
          </a:p>
        </p:txBody>
      </p:sp>
    </p:spTree>
    <p:extLst>
      <p:ext uri="{BB962C8B-B14F-4D97-AF65-F5344CB8AC3E}">
        <p14:creationId xmlns:p14="http://schemas.microsoft.com/office/powerpoint/2010/main" val="39630688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2" tIns="46586" rIns="93172" bIns="46586" rtlCol="0"/>
          <a:lstStyle>
            <a:lvl1pPr algn="r">
              <a:defRPr sz="1300"/>
            </a:lvl1pPr>
          </a:lstStyle>
          <a:p>
            <a:fld id="{E47447A6-E904-43D5-A20F-9FAF0B295BB0}" type="datetimeFigureOut">
              <a:rPr lang="en-US" smtClean="0"/>
              <a:pPr/>
              <a:t>10/15/12</a:t>
            </a:fld>
            <a:endParaRPr lang="en-US" dirty="0"/>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72" tIns="46586" rIns="93172" bIns="46586"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2" tIns="46586" rIns="93172" bIns="4658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6" rIns="93172" bIns="46586" rtlCol="0" anchor="b"/>
          <a:lstStyle>
            <a:lvl1pPr algn="r">
              <a:defRPr sz="1300"/>
            </a:lvl1pPr>
          </a:lstStyle>
          <a:p>
            <a:fld id="{163C26B7-D274-439B-A70B-ADCA70DDDCAE}" type="slidenum">
              <a:rPr lang="en-US" smtClean="0"/>
              <a:pPr/>
              <a:t>‹#›</a:t>
            </a:fld>
            <a:endParaRPr lang="en-US" dirty="0"/>
          </a:p>
        </p:txBody>
      </p:sp>
    </p:spTree>
    <p:extLst>
      <p:ext uri="{BB962C8B-B14F-4D97-AF65-F5344CB8AC3E}">
        <p14:creationId xmlns:p14="http://schemas.microsoft.com/office/powerpoint/2010/main" val="1776873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smtClean="0"/>
              <a:t>Nursing is a profession with many career opportunities.  In the past, nursing was viewed primarily in terms of direct patient care roles, mainly in hospitals.  As the health field is changing so are the roles of nurses and the places in which nurses practice.  Nearly 50% of nurses now work in settings outside of hospitals.  They may be employed in long-term care facilities, home health care agencies, industry, schools, armed forces and physician’s offices.  Licensed practical nurses complete a diploma program in one to one and a half years.  Registered nurses may complete an Associate Degree or Bachelor’s degree program in 2 to 4 years.  Both types of nurses complete a National Exam at the end of their that qualifies them for a nursing license.</a:t>
            </a:r>
          </a:p>
          <a:p>
            <a:pPr eaLnBrk="1" hangingPunct="1">
              <a:spcBef>
                <a:spcPct val="0"/>
              </a:spcBef>
            </a:pPr>
            <a:endParaRPr lang="en-US" dirty="0" smtClean="0"/>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16130" indent="-275434" eaLnBrk="0" hangingPunct="0">
              <a:defRPr>
                <a:solidFill>
                  <a:schemeClr val="tx1"/>
                </a:solidFill>
                <a:latin typeface="Arial" charset="0"/>
              </a:defRPr>
            </a:lvl2pPr>
            <a:lvl3pPr marL="1101738" indent="-220348" eaLnBrk="0" hangingPunct="0">
              <a:defRPr>
                <a:solidFill>
                  <a:schemeClr val="tx1"/>
                </a:solidFill>
                <a:latin typeface="Arial" charset="0"/>
              </a:defRPr>
            </a:lvl3pPr>
            <a:lvl4pPr marL="1542433" indent="-220348" eaLnBrk="0" hangingPunct="0">
              <a:defRPr>
                <a:solidFill>
                  <a:schemeClr val="tx1"/>
                </a:solidFill>
                <a:latin typeface="Arial" charset="0"/>
              </a:defRPr>
            </a:lvl4pPr>
            <a:lvl5pPr marL="1983128" indent="-220348" eaLnBrk="0" hangingPunct="0">
              <a:defRPr>
                <a:solidFill>
                  <a:schemeClr val="tx1"/>
                </a:solidFill>
                <a:latin typeface="Arial" charset="0"/>
              </a:defRPr>
            </a:lvl5pPr>
            <a:lvl6pPr marL="2423823" indent="-220348" eaLnBrk="0" fontAlgn="base" hangingPunct="0">
              <a:spcBef>
                <a:spcPct val="0"/>
              </a:spcBef>
              <a:spcAft>
                <a:spcPct val="0"/>
              </a:spcAft>
              <a:defRPr>
                <a:solidFill>
                  <a:schemeClr val="tx1"/>
                </a:solidFill>
                <a:latin typeface="Arial" charset="0"/>
              </a:defRPr>
            </a:lvl6pPr>
            <a:lvl7pPr marL="2864518" indent="-220348" eaLnBrk="0" fontAlgn="base" hangingPunct="0">
              <a:spcBef>
                <a:spcPct val="0"/>
              </a:spcBef>
              <a:spcAft>
                <a:spcPct val="0"/>
              </a:spcAft>
              <a:defRPr>
                <a:solidFill>
                  <a:schemeClr val="tx1"/>
                </a:solidFill>
                <a:latin typeface="Arial" charset="0"/>
              </a:defRPr>
            </a:lvl7pPr>
            <a:lvl8pPr marL="3305213" indent="-220348" eaLnBrk="0" fontAlgn="base" hangingPunct="0">
              <a:spcBef>
                <a:spcPct val="0"/>
              </a:spcBef>
              <a:spcAft>
                <a:spcPct val="0"/>
              </a:spcAft>
              <a:defRPr>
                <a:solidFill>
                  <a:schemeClr val="tx1"/>
                </a:solidFill>
                <a:latin typeface="Arial" charset="0"/>
              </a:defRPr>
            </a:lvl8pPr>
            <a:lvl9pPr marL="3745908" indent="-220348" eaLnBrk="0" fontAlgn="base" hangingPunct="0">
              <a:spcBef>
                <a:spcPct val="0"/>
              </a:spcBef>
              <a:spcAft>
                <a:spcPct val="0"/>
              </a:spcAft>
              <a:defRPr>
                <a:solidFill>
                  <a:schemeClr val="tx1"/>
                </a:solidFill>
                <a:latin typeface="Arial" charset="0"/>
              </a:defRPr>
            </a:lvl9pPr>
          </a:lstStyle>
          <a:p>
            <a:pPr eaLnBrk="1" hangingPunct="1"/>
            <a:fld id="{8BBA1DD5-F87A-4836-A1F4-F19CCFEE6E71}" type="slidenum">
              <a:rPr lang="en-US" smtClean="0"/>
              <a:pPr eaLnBrk="1" hangingPunct="1"/>
              <a:t>1</a:t>
            </a:fld>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sz="1300" b="1" dirty="0"/>
              <a:t>The Nursing assistant’s overall job responsibilities include the following</a:t>
            </a:r>
            <a:r>
              <a:rPr lang="en-US" sz="1300" b="1" dirty="0" smtClean="0"/>
              <a:t>:</a:t>
            </a:r>
            <a:endParaRPr lang="en-US" sz="1300" dirty="0"/>
          </a:p>
          <a:p>
            <a:pPr lvl="0">
              <a:lnSpc>
                <a:spcPct val="150000"/>
              </a:lnSpc>
              <a:buFont typeface="Arial" pitchFamily="34" charset="0"/>
              <a:buChar char="•"/>
            </a:pPr>
            <a:r>
              <a:rPr lang="en-US" sz="1300" dirty="0"/>
              <a:t>Following facility rules to ensure safe care for the patient and resident as well as preventing illness or injury to workers.</a:t>
            </a:r>
          </a:p>
          <a:p>
            <a:pPr lvl="0">
              <a:lnSpc>
                <a:spcPct val="150000"/>
              </a:lnSpc>
              <a:buFont typeface="Arial" pitchFamily="34" charset="0"/>
              <a:buChar char="•"/>
            </a:pPr>
            <a:r>
              <a:rPr lang="en-US" sz="1300" dirty="0" smtClean="0"/>
              <a:t>The </a:t>
            </a:r>
            <a:r>
              <a:rPr lang="en-US" sz="1300" dirty="0"/>
              <a:t>compassionate nursing assistant is aware of the emotional needs of each patient and helps patients feel protected, important and respected.</a:t>
            </a:r>
          </a:p>
          <a:p>
            <a:pPr lvl="0">
              <a:lnSpc>
                <a:spcPct val="150000"/>
              </a:lnSpc>
              <a:buFont typeface="Arial" pitchFamily="34" charset="0"/>
              <a:buChar char="•"/>
            </a:pPr>
            <a:r>
              <a:rPr lang="en-US" sz="1300" dirty="0"/>
              <a:t> Observing each patient and resident for problems or changes. The nursing assistants frequently know patients and residents better than anyone else on the healthcare team; hence, the nursing assistant is often the nurse’s eyes and ears.  It is important to keep in mind that the health of patients and residents benefit from the early reporting and close observations of the NA.</a:t>
            </a:r>
          </a:p>
          <a:p>
            <a:pPr lvl="0">
              <a:lnSpc>
                <a:spcPct val="150000"/>
              </a:lnSpc>
              <a:buFont typeface="Arial" pitchFamily="34" charset="0"/>
              <a:buChar char="•"/>
            </a:pPr>
            <a:r>
              <a:rPr lang="en-US" sz="1300" dirty="0"/>
              <a:t>Other job responsibilities of nursing assistants may include assisting with the admission and discharge processes of patients and residents in addition to measuring and recording vital signs, such as temperatures, pulses, respirations, and blood pressures</a:t>
            </a:r>
            <a:r>
              <a:rPr lang="en-US" sz="1300" dirty="0" smtClean="0"/>
              <a:t>.</a:t>
            </a:r>
          </a:p>
          <a:p>
            <a:pPr lvl="0">
              <a:lnSpc>
                <a:spcPct val="150000"/>
              </a:lnSpc>
              <a:buFont typeface="Arial" pitchFamily="34" charset="0"/>
              <a:buChar char="•"/>
            </a:pPr>
            <a:r>
              <a:rPr lang="en-US" sz="1300" dirty="0" smtClean="0"/>
              <a:t> </a:t>
            </a:r>
            <a:r>
              <a:rPr lang="en-US" sz="1300" b="1" dirty="0" smtClean="0"/>
              <a:t>You </a:t>
            </a:r>
            <a:r>
              <a:rPr lang="en-US" sz="1300" b="1" dirty="0"/>
              <a:t>may not be authorized to perform certain procedures by your employer. On the other hand, other facilities may want you to perform things that you did not learn during your schooling. You can do additional procedures and tasks if:</a:t>
            </a:r>
          </a:p>
          <a:p>
            <a:pPr lvl="0">
              <a:buFont typeface="Arial" pitchFamily="34" charset="0"/>
              <a:buChar char="•"/>
            </a:pPr>
            <a:r>
              <a:rPr lang="en-US" sz="1300" dirty="0"/>
              <a:t>You are provided the required education and training</a:t>
            </a:r>
          </a:p>
          <a:p>
            <a:pPr lvl="0">
              <a:buFont typeface="Arial" pitchFamily="34" charset="0"/>
              <a:buChar char="•"/>
            </a:pPr>
            <a:r>
              <a:rPr lang="en-US" sz="1300" dirty="0"/>
              <a:t>You are provided the necessary supervision</a:t>
            </a:r>
          </a:p>
          <a:p>
            <a:pPr lvl="0">
              <a:buFont typeface="Arial" pitchFamily="34" charset="0"/>
              <a:buChar char="•"/>
            </a:pPr>
            <a:r>
              <a:rPr lang="en-US" sz="1300" dirty="0"/>
              <a:t>The procedure or task is within the scope of nursing assistant practice in your </a:t>
            </a:r>
            <a:r>
              <a:rPr lang="en-US" sz="1300" dirty="0" smtClean="0"/>
              <a:t>state</a:t>
            </a:r>
            <a:r>
              <a:rPr lang="en-US" sz="1300" dirty="0"/>
              <a:t>	</a:t>
            </a:r>
            <a:endParaRPr lang="en-US" dirty="0"/>
          </a:p>
        </p:txBody>
      </p:sp>
      <p:sp>
        <p:nvSpPr>
          <p:cNvPr id="4" name="Slide Number Placeholder 3"/>
          <p:cNvSpPr>
            <a:spLocks noGrp="1"/>
          </p:cNvSpPr>
          <p:nvPr>
            <p:ph type="sldNum" sz="quarter" idx="10"/>
          </p:nvPr>
        </p:nvSpPr>
        <p:spPr/>
        <p:txBody>
          <a:bodyPr/>
          <a:lstStyle/>
          <a:p>
            <a:fld id="{CC4B5729-E7E6-4821-8725-C3FE9C9708FC}"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Although there is no in-service</a:t>
            </a:r>
            <a:r>
              <a:rPr lang="en-US" baseline="0" dirty="0" smtClean="0"/>
              <a:t> or continuing education requirements for maintaining an active status on the nurse aide registry, </a:t>
            </a:r>
            <a:r>
              <a:rPr lang="en-US" b="1" baseline="0" dirty="0" smtClean="0"/>
              <a:t>nursing assistants should continue to learn, improve, and grow in this key role.</a:t>
            </a:r>
          </a:p>
          <a:p>
            <a:r>
              <a:rPr lang="en-US" dirty="0" smtClean="0"/>
              <a:t>CNAs give residents</a:t>
            </a:r>
            <a:r>
              <a:rPr lang="en-US" baseline="0" dirty="0" smtClean="0"/>
              <a:t> </a:t>
            </a:r>
            <a:r>
              <a:rPr lang="en-US" dirty="0" smtClean="0"/>
              <a:t>important social and emotional support and also provide vital information on patient conditions to nurses. </a:t>
            </a:r>
            <a:endParaRPr lang="en-US" dirty="0"/>
          </a:p>
        </p:txBody>
      </p:sp>
      <p:sp>
        <p:nvSpPr>
          <p:cNvPr id="4" name="Slide Number Placeholder 3"/>
          <p:cNvSpPr>
            <a:spLocks noGrp="1"/>
          </p:cNvSpPr>
          <p:nvPr>
            <p:ph type="sldNum" sz="quarter" idx="10"/>
          </p:nvPr>
        </p:nvSpPr>
        <p:spPr/>
        <p:txBody>
          <a:bodyPr/>
          <a:lstStyle/>
          <a:p>
            <a:fld id="{CC4B5729-E7E6-4821-8725-C3FE9C9708FC}"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300" b="1" dirty="0"/>
              <a:t>There are restrictions to what the NA is allowed to perform. Some of these limits include:</a:t>
            </a:r>
            <a:endParaRPr lang="en-US" sz="1300" dirty="0"/>
          </a:p>
          <a:p>
            <a:pPr lvl="0"/>
            <a:r>
              <a:rPr lang="en-US" sz="1300" b="1" dirty="0" smtClean="0"/>
              <a:t>Never </a:t>
            </a:r>
            <a:r>
              <a:rPr lang="en-US" sz="1300" b="1" dirty="0"/>
              <a:t>give medications</a:t>
            </a:r>
            <a:r>
              <a:rPr lang="en-US" sz="1300" dirty="0"/>
              <a:t>. There have been occurrences when a nurse has brought a medication to a patient’s room while the patient was in the bathroom or busy with another activity. The nurse then instructed the nursing assistant to give the medication to the patient later. In this circumstance (and other related situations) the NA should respectfully but definitely decline this nurse’s order. If the NA performed this task, they would not be following the scope of practice outlined for their role.</a:t>
            </a:r>
          </a:p>
          <a:p>
            <a:pPr lvl="0"/>
            <a:r>
              <a:rPr lang="en-US" sz="1300" b="1" dirty="0" smtClean="0"/>
              <a:t>Never </a:t>
            </a:r>
            <a:r>
              <a:rPr lang="en-US" sz="1300" b="1" dirty="0"/>
              <a:t>receive oral or telephone orders from physicians</a:t>
            </a:r>
            <a:r>
              <a:rPr lang="en-US" sz="1300" dirty="0"/>
              <a:t>. Perhaps you might answer the telephone or be near a doctor who wants to give an order to you. You will need to politely give your name and title, request the doctor to wait and promptly find a nurse to speak with the doctor. </a:t>
            </a:r>
          </a:p>
          <a:p>
            <a:pPr lvl="0"/>
            <a:r>
              <a:rPr lang="en-US" sz="1300" b="1" dirty="0" smtClean="0"/>
              <a:t>Never </a:t>
            </a:r>
            <a:r>
              <a:rPr lang="en-US" sz="1300" b="1" dirty="0"/>
              <a:t>take charge of other nursing assistants</a:t>
            </a:r>
            <a:r>
              <a:rPr lang="en-US" sz="1300" dirty="0"/>
              <a:t>. Nurses are legally accountable for supervising the work of nursing assistants. NAs are not trained or paid to supervise the work of others. Furthermore, overseeing other NAs can result in legal consequences.</a:t>
            </a:r>
          </a:p>
          <a:p>
            <a:pPr lvl="0"/>
            <a:endParaRPr lang="en-US" sz="1300" b="1" dirty="0"/>
          </a:p>
          <a:p>
            <a:pPr lvl="0"/>
            <a:r>
              <a:rPr lang="en-US" sz="1300" b="1" dirty="0"/>
              <a:t>Never disclose the patient’s or resident’s diagnosis, medical or surgical treatment plans to the patient, resident, or family. </a:t>
            </a:r>
            <a:r>
              <a:rPr lang="en-US" sz="1300" dirty="0"/>
              <a:t>The physician is in charge of informing this information to the patient, resident, and family. Nurses are allowed to further explain or clarify what the physician has expressed if needed. </a:t>
            </a:r>
          </a:p>
          <a:p>
            <a:pPr lvl="0"/>
            <a:endParaRPr lang="en-US" sz="1300" b="1" dirty="0"/>
          </a:p>
          <a:p>
            <a:pPr lvl="0"/>
            <a:r>
              <a:rPr lang="en-US" sz="1300" b="1" dirty="0"/>
              <a:t>Never perform something that you cannot do or that is beyond the scope of nursing assistants. </a:t>
            </a:r>
            <a:r>
              <a:rPr lang="en-US" sz="1300" dirty="0"/>
              <a:t>Without delay, explain to the nurse why you cannot complete the order or request. The nurse will assume you are doing what you were asked to do unless you explain otherwise. The care of patients and residents should never be ignored. </a:t>
            </a:r>
          </a:p>
        </p:txBody>
      </p:sp>
      <p:sp>
        <p:nvSpPr>
          <p:cNvPr id="4" name="Slide Number Placeholder 3"/>
          <p:cNvSpPr>
            <a:spLocks noGrp="1"/>
          </p:cNvSpPr>
          <p:nvPr>
            <p:ph type="sldNum" sz="quarter" idx="10"/>
          </p:nvPr>
        </p:nvSpPr>
        <p:spPr/>
        <p:txBody>
          <a:bodyPr/>
          <a:lstStyle/>
          <a:p>
            <a:fld id="{CC4B5729-E7E6-4821-8725-C3FE9C9708FC}"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Regulations</a:t>
            </a:r>
            <a:r>
              <a:rPr lang="en-US" baseline="0" dirty="0" smtClean="0"/>
              <a:t> and laws from federal, state, and local government must be followed by all health care facilities. The purpose of this is to watch over the public.</a:t>
            </a:r>
          </a:p>
          <a:p>
            <a:r>
              <a:rPr lang="en-US" b="1" baseline="0" dirty="0" smtClean="0"/>
              <a:t>Properly trained health care providers ensures competency and improves their performance. </a:t>
            </a:r>
            <a:r>
              <a:rPr lang="en-US" baseline="0" dirty="0" smtClean="0"/>
              <a:t>For employee protection, Occupational Safety and </a:t>
            </a:r>
          </a:p>
          <a:p>
            <a:endParaRPr lang="en-US" sz="1600" i="1" baseline="0" dirty="0" smtClean="0"/>
          </a:p>
          <a:p>
            <a:r>
              <a:rPr lang="en-US" sz="1600" i="1" baseline="0" dirty="0" smtClean="0"/>
              <a:t>Health Administration (OSHA) establishes safety and health standards for the workplace environment.</a:t>
            </a:r>
          </a:p>
          <a:p>
            <a:r>
              <a:rPr lang="en-US" sz="1600" i="1" baseline="0" dirty="0" smtClean="0"/>
              <a:t>Government agencies focus on facilities meeting standards of cleanliness and quality as well as health care access.</a:t>
            </a:r>
            <a:endParaRPr lang="en-US" sz="1600" i="1" dirty="0"/>
          </a:p>
        </p:txBody>
      </p:sp>
      <p:sp>
        <p:nvSpPr>
          <p:cNvPr id="4" name="Slide Number Placeholder 3"/>
          <p:cNvSpPr>
            <a:spLocks noGrp="1"/>
          </p:cNvSpPr>
          <p:nvPr>
            <p:ph type="sldNum" sz="quarter" idx="10"/>
          </p:nvPr>
        </p:nvSpPr>
        <p:spPr/>
        <p:txBody>
          <a:bodyPr/>
          <a:lstStyle/>
          <a:p>
            <a:fld id="{CC4B5729-E7E6-4821-8725-C3FE9C9708FC}"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 individual who successfully</a:t>
            </a:r>
            <a:r>
              <a:rPr lang="en-US" baseline="0" dirty="0" smtClean="0"/>
              <a:t> completes a state approved nurse aide course and competency evaluation program or a basic resident care course through either a facility or non-facility based program, does not need to complete an application.</a:t>
            </a:r>
          </a:p>
          <a:p>
            <a:r>
              <a:rPr lang="en-US" b="1" baseline="0" dirty="0" smtClean="0"/>
              <a:t>The individual’s name is automatically added to the registry within 30 days after the department is notified of successful completion of both the written and skills exams.</a:t>
            </a:r>
          </a:p>
          <a:p>
            <a:endParaRPr lang="en-US" dirty="0"/>
          </a:p>
        </p:txBody>
      </p:sp>
      <p:sp>
        <p:nvSpPr>
          <p:cNvPr id="4" name="Slide Number Placeholder 3"/>
          <p:cNvSpPr>
            <a:spLocks noGrp="1"/>
          </p:cNvSpPr>
          <p:nvPr>
            <p:ph type="sldNum" sz="quarter" idx="10"/>
          </p:nvPr>
        </p:nvSpPr>
        <p:spPr/>
        <p:txBody>
          <a:bodyPr/>
          <a:lstStyle/>
          <a:p>
            <a:fld id="{CC4B5729-E7E6-4821-8725-C3FE9C9708FC}"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3C26B7-D274-439B-A70B-ADCA70DDDCAE}" type="slidenum">
              <a:rPr lang="en-US" smtClean="0"/>
              <a:pPr/>
              <a:t>15</a:t>
            </a:fld>
            <a:endParaRPr lang="en-US" dirty="0"/>
          </a:p>
        </p:txBody>
      </p:sp>
    </p:spTree>
    <p:extLst>
      <p:ext uri="{BB962C8B-B14F-4D97-AF65-F5344CB8AC3E}">
        <p14:creationId xmlns:p14="http://schemas.microsoft.com/office/powerpoint/2010/main" val="32816120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Licensed practical nurses</a:t>
            </a:r>
            <a:r>
              <a:rPr lang="en-US" sz="1200" kern="1200" dirty="0" smtClean="0">
                <a:solidFill>
                  <a:schemeClr val="tx1"/>
                </a:solidFill>
                <a:effectLst/>
                <a:latin typeface="+mn-lt"/>
                <a:ea typeface="+mn-ea"/>
                <a:cs typeface="+mn-cs"/>
              </a:rPr>
              <a:t> work under the supervision of registered nurses, physicians, dentists, osteopaths or podiatrists. </a:t>
            </a:r>
          </a:p>
          <a:p>
            <a:endParaRPr lang="en-US" dirty="0" smtClean="0"/>
          </a:p>
          <a:p>
            <a:endParaRPr lang="en-US" dirty="0" smtClean="0"/>
          </a:p>
          <a:p>
            <a:r>
              <a:rPr lang="en-US" dirty="0" smtClean="0"/>
              <a:t>Various work environments:</a:t>
            </a:r>
          </a:p>
          <a:p>
            <a:pPr marL="232929" indent="-232929">
              <a:buFont typeface="+mj-lt"/>
              <a:buAutoNum type="arabicPeriod"/>
            </a:pPr>
            <a:r>
              <a:rPr lang="en-US" dirty="0" smtClean="0"/>
              <a:t>Home</a:t>
            </a:r>
          </a:p>
          <a:p>
            <a:pPr marL="232929" indent="-232929">
              <a:buFont typeface="+mj-lt"/>
              <a:buAutoNum type="arabicPeriod"/>
            </a:pPr>
            <a:r>
              <a:rPr lang="en-US" dirty="0" smtClean="0"/>
              <a:t>Hospital</a:t>
            </a:r>
          </a:p>
          <a:p>
            <a:pPr marL="232929" indent="-232929">
              <a:buFont typeface="+mj-lt"/>
              <a:buAutoNum type="arabicPeriod"/>
            </a:pPr>
            <a:r>
              <a:rPr lang="en-US" dirty="0" smtClean="0"/>
              <a:t>Long term care facilities</a:t>
            </a:r>
          </a:p>
          <a:p>
            <a:pPr marL="232929" indent="-232929">
              <a:buFont typeface="+mj-lt"/>
              <a:buAutoNum type="arabicPeriod"/>
            </a:pPr>
            <a:r>
              <a:rPr lang="en-US" dirty="0" smtClean="0"/>
              <a:t>Adult daycare center</a:t>
            </a:r>
          </a:p>
          <a:p>
            <a:pPr marL="232929" indent="-232929">
              <a:buFont typeface="+mj-lt"/>
              <a:buAutoNum type="arabicPeriod"/>
            </a:pPr>
            <a:r>
              <a:rPr lang="en-US" dirty="0" smtClean="0"/>
              <a:t>Physician’s office</a:t>
            </a:r>
          </a:p>
          <a:p>
            <a:pPr marL="232929" indent="-232929">
              <a:buFont typeface="+mj-lt"/>
              <a:buAutoNum type="arabicPeriod"/>
            </a:pPr>
            <a:r>
              <a:rPr lang="en-US" dirty="0" smtClean="0"/>
              <a:t>Clinic</a:t>
            </a:r>
          </a:p>
          <a:p>
            <a:pPr marL="232929" indent="-232929">
              <a:buFont typeface="+mj-lt"/>
              <a:buAutoNum type="arabicPeriod"/>
            </a:pPr>
            <a:r>
              <a:rPr lang="en-US" dirty="0" smtClean="0"/>
              <a:t>Wellness center</a:t>
            </a:r>
          </a:p>
          <a:p>
            <a:pPr marL="232929" indent="-232929">
              <a:buFont typeface="+mj-lt"/>
              <a:buAutoNum type="arabicPeriod"/>
            </a:pPr>
            <a:r>
              <a:rPr lang="en-US" dirty="0" smtClean="0"/>
              <a:t>Health maintenance organization</a:t>
            </a:r>
            <a:endParaRPr lang="en-US" dirty="0"/>
          </a:p>
        </p:txBody>
      </p:sp>
      <p:sp>
        <p:nvSpPr>
          <p:cNvPr id="4" name="Slide Number Placeholder 3"/>
          <p:cNvSpPr>
            <a:spLocks noGrp="1"/>
          </p:cNvSpPr>
          <p:nvPr>
            <p:ph type="sldNum" sz="quarter" idx="10"/>
          </p:nvPr>
        </p:nvSpPr>
        <p:spPr/>
        <p:txBody>
          <a:bodyPr/>
          <a:lstStyle/>
          <a:p>
            <a:fld id="{163C26B7-D274-439B-A70B-ADCA70DDDCAE}"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3C26B7-D274-439B-A70B-ADCA70DDDCAE}" type="slidenum">
              <a:rPr lang="en-US" smtClean="0"/>
              <a:pPr/>
              <a:t>17</a:t>
            </a:fld>
            <a:endParaRPr lang="en-US" dirty="0"/>
          </a:p>
        </p:txBody>
      </p:sp>
    </p:spTree>
    <p:extLst>
      <p:ext uri="{BB962C8B-B14F-4D97-AF65-F5344CB8AC3E}">
        <p14:creationId xmlns:p14="http://schemas.microsoft.com/office/powerpoint/2010/main" val="32638131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smtClean="0"/>
              <a:t>There are many opportunities for nurses with a predicted nursing shortage of 200,000 RNs and nearly as many LPNs by the year 2014 in the United States alone.   This shortage is due to a rapidly aging population of “baby boomers” that require health care services, the retirement of many nurses currently in the workforce, and new roles that have developed for nurses outside of the hospital setting requiring a larger number of nurses in the workforce.  There are global shortages as well.  There is much satisfaction in helping those in need.</a:t>
            </a:r>
          </a:p>
          <a:p>
            <a:pPr eaLnBrk="1" hangingPunct="1">
              <a:spcBef>
                <a:spcPct val="0"/>
              </a:spcBef>
            </a:pPr>
            <a:endParaRPr lang="en-US" dirty="0" smtClean="0"/>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16130" indent="-275434" eaLnBrk="0" hangingPunct="0">
              <a:defRPr>
                <a:solidFill>
                  <a:schemeClr val="tx1"/>
                </a:solidFill>
                <a:latin typeface="Arial" charset="0"/>
              </a:defRPr>
            </a:lvl2pPr>
            <a:lvl3pPr marL="1101738" indent="-220348" eaLnBrk="0" hangingPunct="0">
              <a:defRPr>
                <a:solidFill>
                  <a:schemeClr val="tx1"/>
                </a:solidFill>
                <a:latin typeface="Arial" charset="0"/>
              </a:defRPr>
            </a:lvl3pPr>
            <a:lvl4pPr marL="1542433" indent="-220348" eaLnBrk="0" hangingPunct="0">
              <a:defRPr>
                <a:solidFill>
                  <a:schemeClr val="tx1"/>
                </a:solidFill>
                <a:latin typeface="Arial" charset="0"/>
              </a:defRPr>
            </a:lvl4pPr>
            <a:lvl5pPr marL="1983128" indent="-220348" eaLnBrk="0" hangingPunct="0">
              <a:defRPr>
                <a:solidFill>
                  <a:schemeClr val="tx1"/>
                </a:solidFill>
                <a:latin typeface="Arial" charset="0"/>
              </a:defRPr>
            </a:lvl5pPr>
            <a:lvl6pPr marL="2423823" indent="-220348" eaLnBrk="0" fontAlgn="base" hangingPunct="0">
              <a:spcBef>
                <a:spcPct val="0"/>
              </a:spcBef>
              <a:spcAft>
                <a:spcPct val="0"/>
              </a:spcAft>
              <a:defRPr>
                <a:solidFill>
                  <a:schemeClr val="tx1"/>
                </a:solidFill>
                <a:latin typeface="Arial" charset="0"/>
              </a:defRPr>
            </a:lvl6pPr>
            <a:lvl7pPr marL="2864518" indent="-220348" eaLnBrk="0" fontAlgn="base" hangingPunct="0">
              <a:spcBef>
                <a:spcPct val="0"/>
              </a:spcBef>
              <a:spcAft>
                <a:spcPct val="0"/>
              </a:spcAft>
              <a:defRPr>
                <a:solidFill>
                  <a:schemeClr val="tx1"/>
                </a:solidFill>
                <a:latin typeface="Arial" charset="0"/>
              </a:defRPr>
            </a:lvl7pPr>
            <a:lvl8pPr marL="3305213" indent="-220348" eaLnBrk="0" fontAlgn="base" hangingPunct="0">
              <a:spcBef>
                <a:spcPct val="0"/>
              </a:spcBef>
              <a:spcAft>
                <a:spcPct val="0"/>
              </a:spcAft>
              <a:defRPr>
                <a:solidFill>
                  <a:schemeClr val="tx1"/>
                </a:solidFill>
                <a:latin typeface="Arial" charset="0"/>
              </a:defRPr>
            </a:lvl8pPr>
            <a:lvl9pPr marL="3745908" indent="-220348" eaLnBrk="0" fontAlgn="base" hangingPunct="0">
              <a:spcBef>
                <a:spcPct val="0"/>
              </a:spcBef>
              <a:spcAft>
                <a:spcPct val="0"/>
              </a:spcAft>
              <a:defRPr>
                <a:solidFill>
                  <a:schemeClr val="tx1"/>
                </a:solidFill>
                <a:latin typeface="Arial" charset="0"/>
              </a:defRPr>
            </a:lvl9pPr>
          </a:lstStyle>
          <a:p>
            <a:pPr eaLnBrk="1" hangingPunct="1"/>
            <a:fld id="{F59094E9-9E67-405F-BF79-365421DFF617}" type="slidenum">
              <a:rPr lang="en-US" smtClean="0"/>
              <a:pPr eaLnBrk="1" hangingPunct="1"/>
              <a:t>18</a:t>
            </a:fld>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smtClean="0"/>
              <a:t>Nursing requires a good knowledge base, technical skills, critical thinking, and the ability to be caring and compassionate to those in need.  Advances in technology require that nurses gain expertise in managing and documenting care as well.</a:t>
            </a:r>
          </a:p>
          <a:p>
            <a:pPr eaLnBrk="1" hangingPunct="1">
              <a:spcBef>
                <a:spcPct val="0"/>
              </a:spcBef>
            </a:pPr>
            <a:endParaRPr lang="en-US" dirty="0" smtClean="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16130" indent="-275434" eaLnBrk="0" hangingPunct="0">
              <a:defRPr>
                <a:solidFill>
                  <a:schemeClr val="tx1"/>
                </a:solidFill>
                <a:latin typeface="Arial" charset="0"/>
              </a:defRPr>
            </a:lvl2pPr>
            <a:lvl3pPr marL="1101738" indent="-220348" eaLnBrk="0" hangingPunct="0">
              <a:defRPr>
                <a:solidFill>
                  <a:schemeClr val="tx1"/>
                </a:solidFill>
                <a:latin typeface="Arial" charset="0"/>
              </a:defRPr>
            </a:lvl3pPr>
            <a:lvl4pPr marL="1542433" indent="-220348" eaLnBrk="0" hangingPunct="0">
              <a:defRPr>
                <a:solidFill>
                  <a:schemeClr val="tx1"/>
                </a:solidFill>
                <a:latin typeface="Arial" charset="0"/>
              </a:defRPr>
            </a:lvl4pPr>
            <a:lvl5pPr marL="1983128" indent="-220348" eaLnBrk="0" hangingPunct="0">
              <a:defRPr>
                <a:solidFill>
                  <a:schemeClr val="tx1"/>
                </a:solidFill>
                <a:latin typeface="Arial" charset="0"/>
              </a:defRPr>
            </a:lvl5pPr>
            <a:lvl6pPr marL="2423823" indent="-220348" eaLnBrk="0" fontAlgn="base" hangingPunct="0">
              <a:spcBef>
                <a:spcPct val="0"/>
              </a:spcBef>
              <a:spcAft>
                <a:spcPct val="0"/>
              </a:spcAft>
              <a:defRPr>
                <a:solidFill>
                  <a:schemeClr val="tx1"/>
                </a:solidFill>
                <a:latin typeface="Arial" charset="0"/>
              </a:defRPr>
            </a:lvl6pPr>
            <a:lvl7pPr marL="2864518" indent="-220348" eaLnBrk="0" fontAlgn="base" hangingPunct="0">
              <a:spcBef>
                <a:spcPct val="0"/>
              </a:spcBef>
              <a:spcAft>
                <a:spcPct val="0"/>
              </a:spcAft>
              <a:defRPr>
                <a:solidFill>
                  <a:schemeClr val="tx1"/>
                </a:solidFill>
                <a:latin typeface="Arial" charset="0"/>
              </a:defRPr>
            </a:lvl7pPr>
            <a:lvl8pPr marL="3305213" indent="-220348" eaLnBrk="0" fontAlgn="base" hangingPunct="0">
              <a:spcBef>
                <a:spcPct val="0"/>
              </a:spcBef>
              <a:spcAft>
                <a:spcPct val="0"/>
              </a:spcAft>
              <a:defRPr>
                <a:solidFill>
                  <a:schemeClr val="tx1"/>
                </a:solidFill>
                <a:latin typeface="Arial" charset="0"/>
              </a:defRPr>
            </a:lvl8pPr>
            <a:lvl9pPr marL="3745908" indent="-220348" eaLnBrk="0" fontAlgn="base" hangingPunct="0">
              <a:spcBef>
                <a:spcPct val="0"/>
              </a:spcBef>
              <a:spcAft>
                <a:spcPct val="0"/>
              </a:spcAft>
              <a:defRPr>
                <a:solidFill>
                  <a:schemeClr val="tx1"/>
                </a:solidFill>
                <a:latin typeface="Arial" charset="0"/>
              </a:defRPr>
            </a:lvl9pPr>
          </a:lstStyle>
          <a:p>
            <a:pPr eaLnBrk="1" hangingPunct="1"/>
            <a:fld id="{1052712D-C76A-49DB-B713-69B6B0E77B63}" type="slidenum">
              <a:rPr lang="en-US" smtClean="0"/>
              <a:pPr eaLnBrk="1" hangingPunct="1"/>
              <a:t>19</a:t>
            </a:fld>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63C26B7-D274-439B-A70B-ADCA70DDDCAE}"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smtClean="0"/>
              <a:t>One of the duties of a nurse is assisting physicians as they carry out medical treatment.  Nurses who work in the operating room help by providing a sterile environment, collecting specimens, preparing instruments, and assisting with a multitude of tasks to help the surgery go well so that the patient can get well</a:t>
            </a: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16130" indent="-275434" eaLnBrk="0" hangingPunct="0">
              <a:defRPr>
                <a:solidFill>
                  <a:schemeClr val="tx1"/>
                </a:solidFill>
                <a:latin typeface="Arial" charset="0"/>
              </a:defRPr>
            </a:lvl2pPr>
            <a:lvl3pPr marL="1101738" indent="-220348" eaLnBrk="0" hangingPunct="0">
              <a:defRPr>
                <a:solidFill>
                  <a:schemeClr val="tx1"/>
                </a:solidFill>
                <a:latin typeface="Arial" charset="0"/>
              </a:defRPr>
            </a:lvl3pPr>
            <a:lvl4pPr marL="1542433" indent="-220348" eaLnBrk="0" hangingPunct="0">
              <a:defRPr>
                <a:solidFill>
                  <a:schemeClr val="tx1"/>
                </a:solidFill>
                <a:latin typeface="Arial" charset="0"/>
              </a:defRPr>
            </a:lvl4pPr>
            <a:lvl5pPr marL="1983128" indent="-220348" eaLnBrk="0" hangingPunct="0">
              <a:defRPr>
                <a:solidFill>
                  <a:schemeClr val="tx1"/>
                </a:solidFill>
                <a:latin typeface="Arial" charset="0"/>
              </a:defRPr>
            </a:lvl5pPr>
            <a:lvl6pPr marL="2423823" indent="-220348" eaLnBrk="0" fontAlgn="base" hangingPunct="0">
              <a:spcBef>
                <a:spcPct val="0"/>
              </a:spcBef>
              <a:spcAft>
                <a:spcPct val="0"/>
              </a:spcAft>
              <a:defRPr>
                <a:solidFill>
                  <a:schemeClr val="tx1"/>
                </a:solidFill>
                <a:latin typeface="Arial" charset="0"/>
              </a:defRPr>
            </a:lvl6pPr>
            <a:lvl7pPr marL="2864518" indent="-220348" eaLnBrk="0" fontAlgn="base" hangingPunct="0">
              <a:spcBef>
                <a:spcPct val="0"/>
              </a:spcBef>
              <a:spcAft>
                <a:spcPct val="0"/>
              </a:spcAft>
              <a:defRPr>
                <a:solidFill>
                  <a:schemeClr val="tx1"/>
                </a:solidFill>
                <a:latin typeface="Arial" charset="0"/>
              </a:defRPr>
            </a:lvl7pPr>
            <a:lvl8pPr marL="3305213" indent="-220348" eaLnBrk="0" fontAlgn="base" hangingPunct="0">
              <a:spcBef>
                <a:spcPct val="0"/>
              </a:spcBef>
              <a:spcAft>
                <a:spcPct val="0"/>
              </a:spcAft>
              <a:defRPr>
                <a:solidFill>
                  <a:schemeClr val="tx1"/>
                </a:solidFill>
                <a:latin typeface="Arial" charset="0"/>
              </a:defRPr>
            </a:lvl8pPr>
            <a:lvl9pPr marL="3745908" indent="-220348" eaLnBrk="0" fontAlgn="base" hangingPunct="0">
              <a:spcBef>
                <a:spcPct val="0"/>
              </a:spcBef>
              <a:spcAft>
                <a:spcPct val="0"/>
              </a:spcAft>
              <a:defRPr>
                <a:solidFill>
                  <a:schemeClr val="tx1"/>
                </a:solidFill>
                <a:latin typeface="Arial" charset="0"/>
              </a:defRPr>
            </a:lvl9pPr>
          </a:lstStyle>
          <a:p>
            <a:pPr eaLnBrk="1" hangingPunct="1"/>
            <a:fld id="{E87EE614-F4D3-4FB5-83E9-185B41007C3C}" type="slidenum">
              <a:rPr lang="en-US" smtClean="0"/>
              <a:pPr eaLnBrk="1" hangingPunct="1"/>
              <a:t>20</a:t>
            </a:fld>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dirty="0" smtClean="0"/>
              <a:t>Registered</a:t>
            </a:r>
            <a:r>
              <a:rPr lang="en-US" baseline="0" dirty="0" smtClean="0"/>
              <a:t> Nurses work under the direction of physicians and provide total care to patients.  The RN observes patients, assesses patients’ needs, reports to other health care personnel, administers prescribed medications and treatments, teaches health care, and supervises other nursing personnel.  The type of facility determines specific job duties.  Registered nurses with an advanced education can specialize.</a:t>
            </a:r>
          </a:p>
          <a:p>
            <a:endParaRPr lang="en-US" baseline="0" dirty="0" smtClean="0"/>
          </a:p>
          <a:p>
            <a:r>
              <a:rPr lang="en-US" baseline="0" dirty="0" smtClean="0"/>
              <a:t>Examples of Advanced practice nurses include:</a:t>
            </a:r>
          </a:p>
          <a:p>
            <a:pPr marL="232929" indent="-232929">
              <a:buFont typeface="+mj-lt"/>
              <a:buAutoNum type="arabicPeriod"/>
            </a:pPr>
            <a:r>
              <a:rPr lang="en-US" baseline="0" dirty="0" smtClean="0"/>
              <a:t>Nurse practitioners</a:t>
            </a:r>
          </a:p>
          <a:p>
            <a:pPr marL="698788" lvl="1" indent="-232929">
              <a:buFont typeface="+mj-lt"/>
              <a:buAutoNum type="arabicPeriod"/>
            </a:pPr>
            <a:r>
              <a:rPr lang="en-US" baseline="0" dirty="0" smtClean="0"/>
              <a:t>Take health histories</a:t>
            </a:r>
          </a:p>
          <a:p>
            <a:pPr marL="698788" lvl="1" indent="-232929">
              <a:buFont typeface="+mj-lt"/>
              <a:buAutoNum type="arabicPeriod"/>
            </a:pPr>
            <a:r>
              <a:rPr lang="en-US" baseline="0" dirty="0" smtClean="0"/>
              <a:t>Perform basic physical examinations</a:t>
            </a:r>
          </a:p>
          <a:p>
            <a:pPr marL="698788" lvl="1" indent="-232929">
              <a:buFont typeface="+mj-lt"/>
              <a:buAutoNum type="arabicPeriod"/>
            </a:pPr>
            <a:r>
              <a:rPr lang="en-US" baseline="0" dirty="0" smtClean="0"/>
              <a:t>Order laboratory tests and other procedures</a:t>
            </a:r>
          </a:p>
          <a:p>
            <a:pPr marL="698788" lvl="1" indent="-232929">
              <a:buFont typeface="+mj-lt"/>
              <a:buAutoNum type="arabicPeriod"/>
            </a:pPr>
            <a:r>
              <a:rPr lang="en-US" baseline="0" dirty="0" smtClean="0"/>
              <a:t>Refer patients to physicians</a:t>
            </a:r>
          </a:p>
          <a:p>
            <a:pPr marL="698788" lvl="1" indent="-232929">
              <a:buFont typeface="+mj-lt"/>
              <a:buAutoNum type="arabicPeriod"/>
            </a:pPr>
            <a:r>
              <a:rPr lang="en-US" baseline="0" dirty="0" smtClean="0"/>
              <a:t>Help establish treatment plans</a:t>
            </a:r>
          </a:p>
          <a:p>
            <a:pPr marL="698788" lvl="1" indent="-232929">
              <a:buFont typeface="+mj-lt"/>
              <a:buAutoNum type="arabicPeriod"/>
            </a:pPr>
            <a:r>
              <a:rPr lang="en-US" baseline="0" dirty="0" smtClean="0"/>
              <a:t>Treat common illnesses such as colds or sore throats</a:t>
            </a:r>
          </a:p>
          <a:p>
            <a:pPr marL="698788" lvl="1" indent="-232929">
              <a:buFont typeface="+mj-lt"/>
              <a:buAutoNum type="arabicPeriod"/>
            </a:pPr>
            <a:r>
              <a:rPr lang="en-US" baseline="0" dirty="0" smtClean="0"/>
              <a:t>Teach and promote optimal health</a:t>
            </a:r>
          </a:p>
          <a:p>
            <a:pPr marL="232929" indent="-232929">
              <a:buFont typeface="+mj-lt"/>
              <a:buAutoNum type="arabicPeriod"/>
            </a:pPr>
            <a:r>
              <a:rPr lang="en-US" baseline="0" dirty="0" smtClean="0"/>
              <a:t>Nurse midwives</a:t>
            </a:r>
          </a:p>
          <a:p>
            <a:pPr marL="698788" lvl="1" indent="-232929">
              <a:buFont typeface="+mj-lt"/>
              <a:buAutoNum type="arabicPeriod"/>
            </a:pPr>
            <a:r>
              <a:rPr lang="en-US" baseline="0" dirty="0" smtClean="0"/>
              <a:t>Provide total care for normal pregnancies</a:t>
            </a:r>
          </a:p>
          <a:p>
            <a:pPr marL="698788" lvl="1" indent="-232929">
              <a:buFont typeface="+mj-lt"/>
              <a:buAutoNum type="arabicPeriod"/>
            </a:pPr>
            <a:r>
              <a:rPr lang="en-US" baseline="0" dirty="0" smtClean="0"/>
              <a:t>Examine the pregnant women at regular intervals</a:t>
            </a:r>
          </a:p>
          <a:p>
            <a:pPr marL="698788" lvl="1" indent="-232929">
              <a:buFont typeface="+mj-lt"/>
              <a:buAutoNum type="arabicPeriod"/>
            </a:pPr>
            <a:r>
              <a:rPr lang="en-US" baseline="0" dirty="0" smtClean="0"/>
              <a:t>Perform routine tests</a:t>
            </a:r>
          </a:p>
          <a:p>
            <a:pPr marL="698788" lvl="1" indent="-232929">
              <a:buFont typeface="+mj-lt"/>
              <a:buAutoNum type="arabicPeriod"/>
            </a:pPr>
            <a:r>
              <a:rPr lang="en-US" baseline="0" dirty="0" smtClean="0"/>
              <a:t>Teach childbirth and childcare classes</a:t>
            </a:r>
          </a:p>
          <a:p>
            <a:pPr marL="698788" lvl="1" indent="-232929">
              <a:buFont typeface="+mj-lt"/>
              <a:buAutoNum type="arabicPeriod"/>
            </a:pPr>
            <a:r>
              <a:rPr lang="en-US" baseline="0" dirty="0" smtClean="0"/>
              <a:t>Monitor the infant and mother during childbirth</a:t>
            </a:r>
          </a:p>
          <a:p>
            <a:pPr marL="698788" lvl="1" indent="-232929">
              <a:buFont typeface="+mj-lt"/>
              <a:buAutoNum type="arabicPeriod"/>
            </a:pPr>
            <a:r>
              <a:rPr lang="en-US" baseline="0" dirty="0" smtClean="0"/>
              <a:t>Deliver the infant </a:t>
            </a:r>
          </a:p>
          <a:p>
            <a:pPr marL="698788" lvl="1" indent="-232929">
              <a:buFont typeface="+mj-lt"/>
              <a:buAutoNum type="arabicPeriod"/>
            </a:pPr>
            <a:r>
              <a:rPr lang="en-US" baseline="0" dirty="0" smtClean="0"/>
              <a:t>Refer any problems to the physician</a:t>
            </a:r>
          </a:p>
          <a:p>
            <a:pPr marL="232929" indent="-232929">
              <a:buFont typeface="+mj-lt"/>
              <a:buAutoNum type="arabicPeriod"/>
            </a:pPr>
            <a:r>
              <a:rPr lang="en-US" baseline="0" dirty="0" smtClean="0"/>
              <a:t>Nurse educators</a:t>
            </a:r>
          </a:p>
          <a:p>
            <a:pPr marL="698788" lvl="1" indent="-232929">
              <a:buFont typeface="+mj-lt"/>
              <a:buAutoNum type="arabicPeriod"/>
            </a:pPr>
            <a:r>
              <a:rPr lang="en-US" baseline="0" dirty="0" smtClean="0"/>
              <a:t>Teach in HSTE programs, schools of nursing, colleges and universities, wellness centers, and health care facilities</a:t>
            </a:r>
          </a:p>
          <a:p>
            <a:pPr marL="232929" indent="-232929">
              <a:buFont typeface="+mj-lt"/>
              <a:buAutoNum type="arabicPeriod"/>
            </a:pPr>
            <a:r>
              <a:rPr lang="en-US" baseline="0" dirty="0" smtClean="0"/>
              <a:t>Nurse anesthetists</a:t>
            </a:r>
          </a:p>
          <a:p>
            <a:pPr marL="698788" lvl="1" indent="-232929">
              <a:buFont typeface="+mj-lt"/>
              <a:buAutoNum type="arabicPeriod"/>
            </a:pPr>
            <a:r>
              <a:rPr lang="en-US" baseline="0" dirty="0" smtClean="0"/>
              <a:t>Administer anesthesia, monitor patients during surgery, and assist anesthesiologists (who are physicians)</a:t>
            </a:r>
          </a:p>
          <a:p>
            <a:pPr marL="232929" indent="-232929">
              <a:buFont typeface="+mj-lt"/>
              <a:buAutoNum type="arabicPeriod"/>
            </a:pPr>
            <a:r>
              <a:rPr lang="en-US" baseline="0" dirty="0" smtClean="0"/>
              <a:t>Clinical nurse specialists</a:t>
            </a:r>
          </a:p>
          <a:p>
            <a:pPr marL="698788" lvl="1" indent="-232929">
              <a:buFont typeface="+mj-lt"/>
              <a:buAutoNum type="arabicPeriod"/>
            </a:pPr>
            <a:r>
              <a:rPr lang="en-US" baseline="0" dirty="0" smtClean="0"/>
              <a:t>Use advanced degree to specialize in specific nursing areas such as intensive care, trauma or emergency care, psychiatry, pediatrics (infants and children), neonatology (premature infants) and gerontology (elderly individuals)</a:t>
            </a:r>
            <a:endParaRPr lang="en-US" dirty="0"/>
          </a:p>
        </p:txBody>
      </p:sp>
      <p:sp>
        <p:nvSpPr>
          <p:cNvPr id="4" name="Slide Number Placeholder 3"/>
          <p:cNvSpPr>
            <a:spLocks noGrp="1"/>
          </p:cNvSpPr>
          <p:nvPr>
            <p:ph type="sldNum" sz="quarter" idx="10"/>
          </p:nvPr>
        </p:nvSpPr>
        <p:spPr/>
        <p:txBody>
          <a:bodyPr/>
          <a:lstStyle/>
          <a:p>
            <a:fld id="{163C26B7-D274-439B-A70B-ADCA70DDDCAE}" type="slidenum">
              <a:rPr lang="en-US" smtClean="0"/>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3C26B7-D274-439B-A70B-ADCA70DDDCAE}" type="slidenum">
              <a:rPr lang="en-US" smtClean="0"/>
              <a:pPr/>
              <a:t>22</a:t>
            </a:fld>
            <a:endParaRPr lang="en-US" dirty="0"/>
          </a:p>
        </p:txBody>
      </p:sp>
    </p:spTree>
    <p:extLst>
      <p:ext uri="{BB962C8B-B14F-4D97-AF65-F5344CB8AC3E}">
        <p14:creationId xmlns:p14="http://schemas.microsoft.com/office/powerpoint/2010/main" val="41270951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smtClean="0"/>
              <a:t>Consider if nursing is the right career for you.  Take the nurses aide course, work in a health care facility, get to know if you like helping others, and know that nursing is a good profession.</a:t>
            </a:r>
          </a:p>
          <a:p>
            <a:pPr eaLnBrk="1" hangingPunct="1">
              <a:spcBef>
                <a:spcPct val="0"/>
              </a:spcBef>
            </a:pPr>
            <a:endParaRPr lang="en-US" dirty="0" smtClean="0"/>
          </a:p>
          <a:p>
            <a:pPr eaLnBrk="1" hangingPunct="1">
              <a:spcBef>
                <a:spcPct val="0"/>
              </a:spcBef>
            </a:pPr>
            <a:endParaRPr lang="en-US" dirty="0" smtClean="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16130" indent="-275434" eaLnBrk="0" hangingPunct="0">
              <a:defRPr>
                <a:solidFill>
                  <a:schemeClr val="tx1"/>
                </a:solidFill>
                <a:latin typeface="Arial" charset="0"/>
              </a:defRPr>
            </a:lvl2pPr>
            <a:lvl3pPr marL="1101738" indent="-220348" eaLnBrk="0" hangingPunct="0">
              <a:defRPr>
                <a:solidFill>
                  <a:schemeClr val="tx1"/>
                </a:solidFill>
                <a:latin typeface="Arial" charset="0"/>
              </a:defRPr>
            </a:lvl3pPr>
            <a:lvl4pPr marL="1542433" indent="-220348" eaLnBrk="0" hangingPunct="0">
              <a:defRPr>
                <a:solidFill>
                  <a:schemeClr val="tx1"/>
                </a:solidFill>
                <a:latin typeface="Arial" charset="0"/>
              </a:defRPr>
            </a:lvl4pPr>
            <a:lvl5pPr marL="1983128" indent="-220348" eaLnBrk="0" hangingPunct="0">
              <a:defRPr>
                <a:solidFill>
                  <a:schemeClr val="tx1"/>
                </a:solidFill>
                <a:latin typeface="Arial" charset="0"/>
              </a:defRPr>
            </a:lvl5pPr>
            <a:lvl6pPr marL="2423823" indent="-220348" eaLnBrk="0" fontAlgn="base" hangingPunct="0">
              <a:spcBef>
                <a:spcPct val="0"/>
              </a:spcBef>
              <a:spcAft>
                <a:spcPct val="0"/>
              </a:spcAft>
              <a:defRPr>
                <a:solidFill>
                  <a:schemeClr val="tx1"/>
                </a:solidFill>
                <a:latin typeface="Arial" charset="0"/>
              </a:defRPr>
            </a:lvl6pPr>
            <a:lvl7pPr marL="2864518" indent="-220348" eaLnBrk="0" fontAlgn="base" hangingPunct="0">
              <a:spcBef>
                <a:spcPct val="0"/>
              </a:spcBef>
              <a:spcAft>
                <a:spcPct val="0"/>
              </a:spcAft>
              <a:defRPr>
                <a:solidFill>
                  <a:schemeClr val="tx1"/>
                </a:solidFill>
                <a:latin typeface="Arial" charset="0"/>
              </a:defRPr>
            </a:lvl7pPr>
            <a:lvl8pPr marL="3305213" indent="-220348" eaLnBrk="0" fontAlgn="base" hangingPunct="0">
              <a:spcBef>
                <a:spcPct val="0"/>
              </a:spcBef>
              <a:spcAft>
                <a:spcPct val="0"/>
              </a:spcAft>
              <a:defRPr>
                <a:solidFill>
                  <a:schemeClr val="tx1"/>
                </a:solidFill>
                <a:latin typeface="Arial" charset="0"/>
              </a:defRPr>
            </a:lvl8pPr>
            <a:lvl9pPr marL="3745908" indent="-220348" eaLnBrk="0" fontAlgn="base" hangingPunct="0">
              <a:spcBef>
                <a:spcPct val="0"/>
              </a:spcBef>
              <a:spcAft>
                <a:spcPct val="0"/>
              </a:spcAft>
              <a:defRPr>
                <a:solidFill>
                  <a:schemeClr val="tx1"/>
                </a:solidFill>
                <a:latin typeface="Arial" charset="0"/>
              </a:defRPr>
            </a:lvl9pPr>
          </a:lstStyle>
          <a:p>
            <a:pPr eaLnBrk="1" hangingPunct="1"/>
            <a:fld id="{5DA2CE80-7C82-4E49-8281-8059FFF27A16}" type="slidenum">
              <a:rPr lang="en-US" smtClean="0"/>
              <a:pPr eaLnBrk="1" hangingPunct="1"/>
              <a:t>23</a:t>
            </a:fld>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Nurse Assistance (nurse aides) and Patient care technicians (PCTs) work under the supervision of RNs or LPNs.  They provide patient care such as baths, bed making, and feeding;</a:t>
            </a:r>
            <a:r>
              <a:rPr lang="en-US" baseline="0" dirty="0" smtClean="0"/>
              <a:t> assist in transfer and ambulation; and administer basic treatments.</a:t>
            </a:r>
          </a:p>
          <a:p>
            <a:endParaRPr lang="en-US" baseline="0" dirty="0" smtClean="0"/>
          </a:p>
          <a:p>
            <a:r>
              <a:rPr lang="en-US" baseline="0" dirty="0" smtClean="0"/>
              <a:t>Geriatric aides/assistants – acquire additional education to provide care for the elderly in work environments such as extended care facilities, nursing homes, retirement centers, adult daycare agencies, and other similar agencies.</a:t>
            </a:r>
          </a:p>
          <a:p>
            <a:endParaRPr lang="en-US" baseline="0" dirty="0" smtClean="0"/>
          </a:p>
          <a:p>
            <a:r>
              <a:rPr lang="en-US" baseline="0" dirty="0" smtClean="0"/>
              <a:t>Home Health Care assistants are trained to work in the patient’s home and may perform additional duties such as meal preparation or cleaning.</a:t>
            </a:r>
          </a:p>
          <a:p>
            <a:endParaRPr lang="en-US" baseline="0" dirty="0" smtClean="0"/>
          </a:p>
          <a:p>
            <a:r>
              <a:rPr lang="en-US" baseline="0" dirty="0" smtClean="0"/>
              <a:t>Medication aids/assistants received special training such as a 40 hour or more state approved medication aide course to administer medications to patients or residents in long-term care facilities or patients receiving home health care.  Most states that have the medication aid program require that the aid be on the state approved list for nurse or geriatric assistants before taking the medication aide course.  In addition, many states require a competency test (more to follow in Unit 6).</a:t>
            </a:r>
          </a:p>
          <a:p>
            <a:endParaRPr lang="en-US" baseline="0" dirty="0" smtClean="0"/>
          </a:p>
          <a:p>
            <a:r>
              <a:rPr lang="en-US" baseline="0" dirty="0" smtClean="0"/>
              <a:t>Each nursing assistant working in a long term care facility or home health care is now required under federal law to complete a mandatory, state approved training program and pass a written and/or competency examination to obtain certification or registration.  Health workers in these environments should check the requirements of their respective states.</a:t>
            </a:r>
            <a:endParaRPr lang="en-US" dirty="0"/>
          </a:p>
        </p:txBody>
      </p:sp>
      <p:sp>
        <p:nvSpPr>
          <p:cNvPr id="4" name="Slide Number Placeholder 3"/>
          <p:cNvSpPr>
            <a:spLocks noGrp="1"/>
          </p:cNvSpPr>
          <p:nvPr>
            <p:ph type="sldNum" sz="quarter" idx="10"/>
          </p:nvPr>
        </p:nvSpPr>
        <p:spPr/>
        <p:txBody>
          <a:bodyPr/>
          <a:lstStyle/>
          <a:p>
            <a:fld id="{163C26B7-D274-439B-A70B-ADCA70DDDCAE}"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Hospitals</a:t>
            </a:r>
            <a:r>
              <a:rPr lang="en-US" dirty="0" smtClean="0"/>
              <a:t> are one of the major types</a:t>
            </a:r>
            <a:r>
              <a:rPr lang="en-US" baseline="0" dirty="0" smtClean="0"/>
              <a:t> of health care facilities.  They vary in size and types of service provided.  Some hospitals are small and serve the basic needs of a community; others are large, complex centers offering a wide range of services including diagnosis, treatment, education, and research (UNMC).  Hospitals are also classified as private or proprietary (operated for profit), religious, nonprofit or voluntary, and government, depending on the sources on income received by the hospital.</a:t>
            </a:r>
            <a:endParaRPr lang="en-US" dirty="0" smtClean="0"/>
          </a:p>
          <a:p>
            <a:r>
              <a:rPr lang="en-US" b="1" dirty="0" smtClean="0"/>
              <a:t>Clinics</a:t>
            </a:r>
            <a:r>
              <a:rPr lang="en-US" dirty="0" smtClean="0"/>
              <a:t>, also called satellite clinics or satellite centers, are health care facilities found in many types of health care.  Some clinics are composed of a group of medical or dental doctors who share a facility and other personnel.  Other clinics are operated by private groups who provide</a:t>
            </a:r>
            <a:r>
              <a:rPr lang="en-US" baseline="0" dirty="0" smtClean="0"/>
              <a:t> special care.</a:t>
            </a:r>
          </a:p>
          <a:p>
            <a:r>
              <a:rPr lang="en-US" baseline="0" dirty="0" smtClean="0"/>
              <a:t>Examples:</a:t>
            </a:r>
          </a:p>
          <a:p>
            <a:r>
              <a:rPr lang="en-US" b="1" u="sng" baseline="0" dirty="0" smtClean="0"/>
              <a:t>Surgical clinics: </a:t>
            </a:r>
            <a:r>
              <a:rPr lang="en-US" b="0" u="none" baseline="0" dirty="0" smtClean="0"/>
              <a:t> perform minor surgical procedures; frequently called “one day” surgical centers because patients are sent home immediately after they recover from their operation</a:t>
            </a:r>
          </a:p>
          <a:p>
            <a:r>
              <a:rPr lang="en-US" b="1" u="sng" baseline="0" dirty="0" smtClean="0"/>
              <a:t>Urgent or emergency care clinics: </a:t>
            </a:r>
            <a:r>
              <a:rPr lang="en-US" b="0" u="none" baseline="0" dirty="0" smtClean="0"/>
              <a:t>provide first aid or emergency care to ill or injured patients</a:t>
            </a:r>
          </a:p>
          <a:p>
            <a:r>
              <a:rPr lang="en-US" b="1" u="sng" baseline="0" dirty="0" smtClean="0"/>
              <a:t>Rehabilitation clinics: </a:t>
            </a:r>
            <a:r>
              <a:rPr lang="en-US" b="0" u="none" baseline="0" dirty="0" smtClean="0"/>
              <a:t>offer physical, occupational, speech, and other similar therapies</a:t>
            </a:r>
          </a:p>
          <a:p>
            <a:r>
              <a:rPr lang="en-US" b="1" u="sng" dirty="0" smtClean="0"/>
              <a:t>Specialty clinics: </a:t>
            </a:r>
            <a:r>
              <a:rPr lang="en-US" b="0" u="none" dirty="0" smtClean="0"/>
              <a:t> provide</a:t>
            </a:r>
            <a:r>
              <a:rPr lang="en-US" b="0" u="none" baseline="0" dirty="0" smtClean="0"/>
              <a:t> care for specific diseases; examples include diabetic clinics, kidney dialysis centers, and oncology (cancer( clinics</a:t>
            </a:r>
          </a:p>
          <a:p>
            <a:r>
              <a:rPr lang="en-US" b="1" u="sng" dirty="0" smtClean="0"/>
              <a:t>Outpatient</a:t>
            </a:r>
            <a:r>
              <a:rPr lang="en-US" b="1" u="sng" baseline="0" dirty="0" smtClean="0"/>
              <a:t> clinics: </a:t>
            </a:r>
            <a:r>
              <a:rPr lang="en-US" b="0" u="none" baseline="0" dirty="0" smtClean="0"/>
              <a:t> usually operated by hospitals or large medical groups; provide care for outpatients (patients who are not admitted to the hospital)</a:t>
            </a:r>
            <a:endParaRPr lang="en-US" b="1" u="sng" baseline="0" dirty="0" smtClean="0"/>
          </a:p>
          <a:p>
            <a:r>
              <a:rPr lang="en-US" b="1" u="sng" baseline="0" dirty="0" smtClean="0"/>
              <a:t>Health department clinics: </a:t>
            </a:r>
            <a:r>
              <a:rPr lang="en-US" b="0" u="none" baseline="0" dirty="0" smtClean="0"/>
              <a:t> may offer clinics for pediatric health care, treatment of sexually transmitted diseases and respiratory disease, immunizations, and other special services</a:t>
            </a:r>
          </a:p>
          <a:p>
            <a:r>
              <a:rPr lang="en-US" b="1" u="sng" baseline="0" dirty="0" smtClean="0"/>
              <a:t>Medical center clinics: </a:t>
            </a:r>
            <a:r>
              <a:rPr lang="en-US" b="0" u="none" baseline="0" dirty="0" smtClean="0"/>
              <a:t>usually located in colleges or universities; offer clinics for various health conditions; offer care and treatment and provide learning experience for medical students.</a:t>
            </a:r>
            <a:endParaRPr lang="en-US" b="0" u="none" dirty="0" smtClean="0"/>
          </a:p>
        </p:txBody>
      </p:sp>
      <p:sp>
        <p:nvSpPr>
          <p:cNvPr id="4" name="Slide Number Placeholder 3"/>
          <p:cNvSpPr>
            <a:spLocks noGrp="1"/>
          </p:cNvSpPr>
          <p:nvPr>
            <p:ph type="sldNum" sz="quarter" idx="10"/>
          </p:nvPr>
        </p:nvSpPr>
        <p:spPr/>
        <p:txBody>
          <a:bodyPr/>
          <a:lstStyle/>
          <a:p>
            <a:fld id="{163C26B7-D274-439B-A70B-ADCA70DDDCAE}" type="slidenum">
              <a:rPr lang="en-US" smtClean="0"/>
              <a:pPr/>
              <a:t>4</a:t>
            </a:fld>
            <a:endParaRPr lang="en-US" dirty="0"/>
          </a:p>
        </p:txBody>
      </p:sp>
    </p:spTree>
    <p:extLst>
      <p:ext uri="{BB962C8B-B14F-4D97-AF65-F5344CB8AC3E}">
        <p14:creationId xmlns:p14="http://schemas.microsoft.com/office/powerpoint/2010/main" val="24981793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Medical offices vary</a:t>
            </a:r>
            <a:r>
              <a:rPr lang="en-US" baseline="0" dirty="0" smtClean="0"/>
              <a:t> from offices that are privately owned by one doctor to large complexes that operate as corporations and employ many doctors and other health care professionals.  Medical services obtained in these facilities can include diagnosis (determining the nature of an illness), treatment, examination, basic laboratory testing, minor surgery, and other similar care.  Some medical doctors treat a wide variety of illnesses and age groups, but others specialize in and handle only certain age groups or conditions.  </a:t>
            </a:r>
          </a:p>
          <a:p>
            <a:endParaRPr lang="en-US" baseline="0" dirty="0" smtClean="0"/>
          </a:p>
          <a:p>
            <a:r>
              <a:rPr lang="en-US" baseline="0" dirty="0" smtClean="0"/>
              <a:t>Examples of specialties include: pediatrics (infants and children), cardiology (diseases and disorders of the heart), and obstetrics (care of the pregnant female).</a:t>
            </a:r>
            <a:endParaRPr lang="en-US" dirty="0"/>
          </a:p>
        </p:txBody>
      </p:sp>
      <p:sp>
        <p:nvSpPr>
          <p:cNvPr id="4" name="Slide Number Placeholder 3"/>
          <p:cNvSpPr>
            <a:spLocks noGrp="1"/>
          </p:cNvSpPr>
          <p:nvPr>
            <p:ph type="sldNum" sz="quarter" idx="10"/>
          </p:nvPr>
        </p:nvSpPr>
        <p:spPr/>
        <p:txBody>
          <a:bodyPr/>
          <a:lstStyle/>
          <a:p>
            <a:fld id="{7E64D88E-D458-44A5-B37A-95B96EC318C4}"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Home health care agencies are designed</a:t>
            </a:r>
            <a:r>
              <a:rPr lang="en-US" baseline="0" dirty="0" smtClean="0"/>
              <a:t> to provide care in a patient’s home.  The services of these agencies are frequently used by the elderly and disabled.  </a:t>
            </a:r>
          </a:p>
          <a:p>
            <a:endParaRPr lang="en-US" baseline="0" dirty="0" smtClean="0"/>
          </a:p>
          <a:p>
            <a:r>
              <a:rPr lang="en-US" baseline="0" dirty="0" smtClean="0"/>
              <a:t>Examples of such services include nursing care, personal care, therapy (physical, occupational, speech, respiratory) and homemaking (food preparation, cleaning, and other household tasks).  </a:t>
            </a:r>
          </a:p>
          <a:p>
            <a:endParaRPr lang="en-US" baseline="0" dirty="0" smtClean="0"/>
          </a:p>
          <a:p>
            <a:r>
              <a:rPr lang="en-US" baseline="0" dirty="0" smtClean="0"/>
              <a:t>Health departments, hospitals, private agencies, government agencies, and nonprofit or volunteer groups can offer home care services.</a:t>
            </a:r>
            <a:endParaRPr lang="en-US" dirty="0"/>
          </a:p>
        </p:txBody>
      </p:sp>
      <p:sp>
        <p:nvSpPr>
          <p:cNvPr id="4" name="Slide Number Placeholder 3"/>
          <p:cNvSpPr>
            <a:spLocks noGrp="1"/>
          </p:cNvSpPr>
          <p:nvPr>
            <p:ph type="sldNum" sz="quarter" idx="10"/>
          </p:nvPr>
        </p:nvSpPr>
        <p:spPr/>
        <p:txBody>
          <a:bodyPr/>
          <a:lstStyle/>
          <a:p>
            <a:fld id="{7E64D88E-D458-44A5-B37A-95B96EC318C4}"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smtClean="0"/>
              <a:t>Various levels of education can be completed in the nursing profession.  The slide shows some basic information about Nurse Aide, LPN, and RN training with approximate salaries per hour.  Credit hours are listed with the approximate cost of the education and beginning salaries for new graduates of the programs.  Master’s Degrees may also be obtained that can prepare nurses to function in as a nurse educator, a nurse practitioner, a nurse anesthetist, a clinical nurse specialist, or a nurse midwife.  Doctoral degrees in education and research are also available.</a:t>
            </a:r>
          </a:p>
          <a:p>
            <a:pPr eaLnBrk="1" hangingPunct="1">
              <a:spcBef>
                <a:spcPct val="0"/>
              </a:spcBef>
            </a:pPr>
            <a:endParaRPr lang="en-US" dirty="0" smtClean="0"/>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16130" indent="-275434" eaLnBrk="0" hangingPunct="0">
              <a:defRPr>
                <a:solidFill>
                  <a:schemeClr val="tx1"/>
                </a:solidFill>
                <a:latin typeface="Arial" charset="0"/>
              </a:defRPr>
            </a:lvl2pPr>
            <a:lvl3pPr marL="1101738" indent="-220348" eaLnBrk="0" hangingPunct="0">
              <a:defRPr>
                <a:solidFill>
                  <a:schemeClr val="tx1"/>
                </a:solidFill>
                <a:latin typeface="Arial" charset="0"/>
              </a:defRPr>
            </a:lvl3pPr>
            <a:lvl4pPr marL="1542433" indent="-220348" eaLnBrk="0" hangingPunct="0">
              <a:defRPr>
                <a:solidFill>
                  <a:schemeClr val="tx1"/>
                </a:solidFill>
                <a:latin typeface="Arial" charset="0"/>
              </a:defRPr>
            </a:lvl4pPr>
            <a:lvl5pPr marL="1983128" indent="-220348" eaLnBrk="0" hangingPunct="0">
              <a:defRPr>
                <a:solidFill>
                  <a:schemeClr val="tx1"/>
                </a:solidFill>
                <a:latin typeface="Arial" charset="0"/>
              </a:defRPr>
            </a:lvl5pPr>
            <a:lvl6pPr marL="2423823" indent="-220348" eaLnBrk="0" fontAlgn="base" hangingPunct="0">
              <a:spcBef>
                <a:spcPct val="0"/>
              </a:spcBef>
              <a:spcAft>
                <a:spcPct val="0"/>
              </a:spcAft>
              <a:defRPr>
                <a:solidFill>
                  <a:schemeClr val="tx1"/>
                </a:solidFill>
                <a:latin typeface="Arial" charset="0"/>
              </a:defRPr>
            </a:lvl6pPr>
            <a:lvl7pPr marL="2864518" indent="-220348" eaLnBrk="0" fontAlgn="base" hangingPunct="0">
              <a:spcBef>
                <a:spcPct val="0"/>
              </a:spcBef>
              <a:spcAft>
                <a:spcPct val="0"/>
              </a:spcAft>
              <a:defRPr>
                <a:solidFill>
                  <a:schemeClr val="tx1"/>
                </a:solidFill>
                <a:latin typeface="Arial" charset="0"/>
              </a:defRPr>
            </a:lvl7pPr>
            <a:lvl8pPr marL="3305213" indent="-220348" eaLnBrk="0" fontAlgn="base" hangingPunct="0">
              <a:spcBef>
                <a:spcPct val="0"/>
              </a:spcBef>
              <a:spcAft>
                <a:spcPct val="0"/>
              </a:spcAft>
              <a:defRPr>
                <a:solidFill>
                  <a:schemeClr val="tx1"/>
                </a:solidFill>
                <a:latin typeface="Arial" charset="0"/>
              </a:defRPr>
            </a:lvl8pPr>
            <a:lvl9pPr marL="3745908" indent="-220348" eaLnBrk="0" fontAlgn="base" hangingPunct="0">
              <a:spcBef>
                <a:spcPct val="0"/>
              </a:spcBef>
              <a:spcAft>
                <a:spcPct val="0"/>
              </a:spcAft>
              <a:defRPr>
                <a:solidFill>
                  <a:schemeClr val="tx1"/>
                </a:solidFill>
                <a:latin typeface="Arial" charset="0"/>
              </a:defRPr>
            </a:lvl9pPr>
          </a:lstStyle>
          <a:p>
            <a:pPr eaLnBrk="1" hangingPunct="1"/>
            <a:fld id="{989E7AC3-B331-4FE3-8F1E-B27E6B5EB3E6}" type="slidenum">
              <a:rPr lang="en-US" smtClean="0"/>
              <a:pPr eaLnBrk="1" hangingPunct="1"/>
              <a:t>7</a:t>
            </a:fld>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sz="1300" dirty="0"/>
              <a:t>	It takes a special person to work as a nursing assistant. </a:t>
            </a:r>
            <a:r>
              <a:rPr lang="en-US" sz="1300" b="1" dirty="0"/>
              <a:t>The job is physically as well as emotionally challenging. </a:t>
            </a:r>
            <a:r>
              <a:rPr lang="en-US" sz="1300" dirty="0"/>
              <a:t>Some qualities of a successful nursing assistant include being sensitive, mature, patient, reliable, and having an optimistic attitude. </a:t>
            </a:r>
          </a:p>
          <a:p>
            <a:r>
              <a:rPr lang="en-US" sz="1300" dirty="0"/>
              <a:t>	</a:t>
            </a:r>
            <a:r>
              <a:rPr lang="en-US" sz="1300" dirty="0" smtClean="0"/>
              <a:t>To </a:t>
            </a:r>
            <a:r>
              <a:rPr lang="en-US" sz="1300" dirty="0"/>
              <a:t>show a level of maturity, attend to patients’ needs before one’s own—this is important to being successful in any personal service role. Furthermore, mature staff is able to recognize helpful criticism and use it to improve their position as a nursing assistant. Nursing assistants should always show patience by encouraging residents to do things for themselves. Even though it may be easier or quicker to perform a certain task for your patient or resident, it is important to remain patient. The patient’s self-esteem and independence are therefore supported and respected. </a:t>
            </a:r>
          </a:p>
          <a:p>
            <a:r>
              <a:rPr lang="en-US" sz="1300" dirty="0"/>
              <a:t>	</a:t>
            </a:r>
            <a:r>
              <a:rPr lang="en-US" sz="1300" b="1" dirty="0" smtClean="0"/>
              <a:t>Nurse </a:t>
            </a:r>
            <a:r>
              <a:rPr lang="en-US" sz="1300" b="1" dirty="0"/>
              <a:t>aides must be prompt for work and abide by facility rules and regulations</a:t>
            </a:r>
            <a:r>
              <a:rPr lang="en-US" sz="1300" dirty="0"/>
              <a:t>. This reliable characteristic is valued in the workplace. In addition, she/he should always strive to do their best when completing assignments and working with patients. Furthermore, working with an upbeat attitude is central to being a successful member of the healthcare team. A positive outlook is perhaps the most significant quality of a good nursing assistant. </a:t>
            </a:r>
          </a:p>
          <a:p>
            <a:r>
              <a:rPr lang="en-US" sz="1300" dirty="0"/>
              <a:t> </a:t>
            </a:r>
            <a:r>
              <a:rPr lang="en-US" sz="1300" dirty="0" smtClean="0"/>
              <a:t>	Your </a:t>
            </a:r>
            <a:r>
              <a:rPr lang="en-US" sz="1300" dirty="0"/>
              <a:t>instruction and training will prepare you to perform nursing assistant procedures. In Nebraska, a nurse aid/nursing assistant student must complete a state approved 76 hour training course and competency training program (a competency evaluation program consists of passing a written and skills test) and be listed on the nurse aid registry.  After successful completion of the state tests, the individual’s name will automatically be placed on the state Nurse Aide Registry, which takes place within 30 days after the department is notified of achievement.  Requirements for placement on the Nebraska nurse aid registry include the following:</a:t>
            </a:r>
          </a:p>
          <a:p>
            <a:pPr lvl="1">
              <a:buFont typeface="Arial" pitchFamily="34" charset="0"/>
              <a:buChar char="•"/>
            </a:pPr>
            <a:r>
              <a:rPr lang="en-US" sz="1300" dirty="0"/>
              <a:t>Be at least 16 years of age</a:t>
            </a:r>
          </a:p>
          <a:p>
            <a:pPr lvl="1">
              <a:buFont typeface="Arial" pitchFamily="34" charset="0"/>
              <a:buChar char="•"/>
            </a:pPr>
            <a:r>
              <a:rPr lang="en-US" sz="1300" dirty="0"/>
              <a:t>Be able to speak and understand the English language</a:t>
            </a:r>
          </a:p>
          <a:p>
            <a:pPr lvl="1">
              <a:buFont typeface="Arial" pitchFamily="34" charset="0"/>
              <a:buChar char="•"/>
            </a:pPr>
            <a:r>
              <a:rPr lang="en-US" sz="1300" dirty="0"/>
              <a:t>Must not have been convicted of a crime rationally related to the role of a nurse aid involving immoral behavior, dishonesty, or contrary to justice.</a:t>
            </a:r>
          </a:p>
          <a:p>
            <a:endParaRPr lang="en-US" dirty="0"/>
          </a:p>
        </p:txBody>
      </p:sp>
      <p:sp>
        <p:nvSpPr>
          <p:cNvPr id="4" name="Slide Number Placeholder 3"/>
          <p:cNvSpPr>
            <a:spLocks noGrp="1"/>
          </p:cNvSpPr>
          <p:nvPr>
            <p:ph type="sldNum" sz="quarter" idx="10"/>
          </p:nvPr>
        </p:nvSpPr>
        <p:spPr/>
        <p:txBody>
          <a:bodyPr/>
          <a:lstStyle/>
          <a:p>
            <a:fld id="{CC4B5729-E7E6-4821-8725-C3FE9C9708FC}"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Throughout your Nursing Assistant</a:t>
            </a:r>
            <a:r>
              <a:rPr lang="en-US" baseline="0" dirty="0" smtClean="0"/>
              <a:t> coursework, t</a:t>
            </a:r>
            <a:r>
              <a:rPr lang="en-US" dirty="0" smtClean="0"/>
              <a:t>here will</a:t>
            </a:r>
            <a:r>
              <a:rPr lang="en-US" baseline="0" dirty="0" smtClean="0"/>
              <a:t> be a number of skills and competencies to learn and demonstrate for instructors. Any physical condition limiting your ability to successfully perform any of these procedures should be considered and discussed. </a:t>
            </a:r>
          </a:p>
          <a:p>
            <a:pPr lvl="0">
              <a:lnSpc>
                <a:spcPct val="150000"/>
              </a:lnSpc>
              <a:buFont typeface="Arial" pitchFamily="34" charset="0"/>
              <a:buNone/>
            </a:pPr>
            <a:endParaRPr lang="en-US" sz="1200" dirty="0" smtClean="0"/>
          </a:p>
          <a:p>
            <a:pPr lvl="0">
              <a:lnSpc>
                <a:spcPct val="150000"/>
              </a:lnSpc>
              <a:buFont typeface="Arial" pitchFamily="34" charset="0"/>
              <a:buNone/>
            </a:pPr>
            <a:r>
              <a:rPr lang="en-US" sz="1200" dirty="0" smtClean="0"/>
              <a:t>Assisting the patient and resident to meet physical needs and activities of daily living (ADL’s). As nursing assistants, you will spend most of your time doing this type of work. </a:t>
            </a:r>
            <a:r>
              <a:rPr lang="en-US" sz="1200" u="sng" dirty="0" smtClean="0"/>
              <a:t>Remember to encourage patients and residents to be as independent as possible and perform only what they are unable to do for themselves. </a:t>
            </a:r>
          </a:p>
          <a:p>
            <a:endParaRPr lang="en-US" baseline="0" dirty="0" smtClean="0"/>
          </a:p>
          <a:p>
            <a:r>
              <a:rPr lang="en-US" baseline="0" dirty="0" smtClean="0"/>
              <a:t>It is important to practice each of the skills and procedures to en sure proficiency as these skills mirror the competency testing skills for the State exam.</a:t>
            </a:r>
            <a:endParaRPr lang="en-US" dirty="0"/>
          </a:p>
        </p:txBody>
      </p:sp>
      <p:sp>
        <p:nvSpPr>
          <p:cNvPr id="4" name="Slide Number Placeholder 3"/>
          <p:cNvSpPr>
            <a:spLocks noGrp="1"/>
          </p:cNvSpPr>
          <p:nvPr>
            <p:ph type="sldNum" sz="quarter" idx="10"/>
          </p:nvPr>
        </p:nvSpPr>
        <p:spPr/>
        <p:txBody>
          <a:bodyPr/>
          <a:lstStyle/>
          <a:p>
            <a:fld id="{CC4B5729-E7E6-4821-8725-C3FE9C9708FC}"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a:prstGeom prst="rect">
            <a:avLst/>
          </a:prstGeom>
        </p:spPr>
        <p:txBody>
          <a:bodyPr/>
          <a:lstStyle/>
          <a:p>
            <a:fld id="{D54FB4BB-CB43-48C1-A713-31B5790E98C1}" type="datetimeFigureOut">
              <a:rPr lang="en-US" smtClean="0"/>
              <a:pPr/>
              <a:t>10/15/12</a:t>
            </a:fld>
            <a:endParaRPr lang="en-US" dirty="0"/>
          </a:p>
        </p:txBody>
      </p:sp>
      <p:sp>
        <p:nvSpPr>
          <p:cNvPr id="17" name="Footer Placeholder 16"/>
          <p:cNvSpPr>
            <a:spLocks noGrp="1"/>
          </p:cNvSpPr>
          <p:nvPr>
            <p:ph type="ftr" sz="quarter" idx="11"/>
          </p:nvPr>
        </p:nvSpPr>
        <p:spPr bwMode="auto">
          <a:xfrm rot="5400000">
            <a:off x="7077269" y="4181669"/>
            <a:ext cx="3657600" cy="384048"/>
          </a:xfrm>
          <a:prstGeom prst="rect">
            <a:avLst/>
          </a:prstGeom>
        </p:spPr>
        <p:txBody>
          <a:bodyPr/>
          <a:lstStyle/>
          <a:p>
            <a:endParaRPr lang="en-US"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57454E89-8D9D-4447-A417-778D1381043E}"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rot="5400000">
            <a:off x="7589520" y="1081851"/>
            <a:ext cx="2011680" cy="384048"/>
          </a:xfrm>
          <a:prstGeom prst="rect">
            <a:avLst/>
          </a:prstGeom>
        </p:spPr>
        <p:txBody>
          <a:bodyPr/>
          <a:lstStyle/>
          <a:p>
            <a:fld id="{D54FB4BB-CB43-48C1-A713-31B5790E98C1}" type="datetimeFigureOut">
              <a:rPr lang="en-US" smtClean="0"/>
              <a:pPr/>
              <a:t>10/15/12</a:t>
            </a:fld>
            <a:endParaRPr lang="en-US" dirty="0"/>
          </a:p>
        </p:txBody>
      </p:sp>
      <p:sp>
        <p:nvSpPr>
          <p:cNvPr id="5" name="Footer Placeholder 4"/>
          <p:cNvSpPr>
            <a:spLocks noGrp="1"/>
          </p:cNvSpPr>
          <p:nvPr>
            <p:ph type="ftr" sz="quarter" idx="11"/>
          </p:nvPr>
        </p:nvSpPr>
        <p:spPr>
          <a:xfrm rot="5400000">
            <a:off x="6990186" y="3737240"/>
            <a:ext cx="3200400" cy="365760"/>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57454E89-8D9D-4447-A417-778D1381043E}" type="slidenum">
              <a:rPr lang="en-US" smtClean="0"/>
              <a:pPr/>
              <a:t>‹#›</a:t>
            </a:fld>
            <a:endParaRPr lang="en-US" dirty="0"/>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rot="5400000">
            <a:off x="7589520" y="1081851"/>
            <a:ext cx="2011680" cy="384048"/>
          </a:xfrm>
          <a:prstGeom prst="rect">
            <a:avLst/>
          </a:prstGeom>
        </p:spPr>
        <p:txBody>
          <a:bodyPr/>
          <a:lstStyle/>
          <a:p>
            <a:fld id="{D54FB4BB-CB43-48C1-A713-31B5790E98C1}" type="datetimeFigureOut">
              <a:rPr lang="en-US" smtClean="0"/>
              <a:pPr/>
              <a:t>10/15/12</a:t>
            </a:fld>
            <a:endParaRPr lang="en-US" dirty="0"/>
          </a:p>
        </p:txBody>
      </p:sp>
      <p:sp>
        <p:nvSpPr>
          <p:cNvPr id="5" name="Footer Placeholder 4"/>
          <p:cNvSpPr>
            <a:spLocks noGrp="1"/>
          </p:cNvSpPr>
          <p:nvPr>
            <p:ph type="ftr" sz="quarter" idx="11"/>
          </p:nvPr>
        </p:nvSpPr>
        <p:spPr>
          <a:xfrm rot="5400000">
            <a:off x="6990186" y="3737240"/>
            <a:ext cx="3200400" cy="365760"/>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57454E89-8D9D-4447-A417-778D1381043E}" type="slidenum">
              <a:rPr lang="en-US" smtClean="0"/>
              <a:pPr/>
              <a:t>‹#›</a:t>
            </a:fld>
            <a:endParaRPr lang="en-US" dirty="0"/>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noChangeArrowheads="1"/>
          </p:cNvSpPr>
          <p:nvPr>
            <p:ph type="dt" sz="half" idx="10"/>
          </p:nvPr>
        </p:nvSpPr>
        <p:spPr>
          <a:xfrm rot="5400000">
            <a:off x="7589520" y="1081851"/>
            <a:ext cx="2011680" cy="384048"/>
          </a:xfrm>
          <a:prstGeom prst="rect">
            <a:avLst/>
          </a:prstGeom>
          <a:ln/>
        </p:spPr>
        <p:txBody>
          <a:bodyPr/>
          <a:lstStyle>
            <a:lvl1pPr>
              <a:defRPr/>
            </a:lvl1pPr>
          </a:lstStyle>
          <a:p>
            <a:pPr>
              <a:defRPr/>
            </a:pPr>
            <a:endParaRPr lang="en-US" dirty="0"/>
          </a:p>
        </p:txBody>
      </p:sp>
      <p:sp>
        <p:nvSpPr>
          <p:cNvPr id="6" name="Footer Placeholder 5"/>
          <p:cNvSpPr>
            <a:spLocks noGrp="1" noChangeArrowheads="1"/>
          </p:cNvSpPr>
          <p:nvPr>
            <p:ph type="ftr" sz="quarter" idx="11"/>
          </p:nvPr>
        </p:nvSpPr>
        <p:spPr>
          <a:xfrm rot="5400000">
            <a:off x="6990186" y="3737240"/>
            <a:ext cx="3200400" cy="365760"/>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5FE73FAA-5376-43FD-AE5C-0A397E68D5FD}" type="slidenum">
              <a:rPr lang="en-US"/>
              <a:pPr>
                <a:defRPr/>
              </a:pPr>
              <a:t>‹#›</a:t>
            </a:fld>
            <a:endParaRPr lang="en-US" dirty="0"/>
          </a:p>
        </p:txBody>
      </p:sp>
    </p:spTree>
    <p:extLst>
      <p:ext uri="{BB962C8B-B14F-4D97-AF65-F5344CB8AC3E}">
        <p14:creationId xmlns:p14="http://schemas.microsoft.com/office/powerpoint/2010/main" val="3746025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a:xfrm rot="5400000">
            <a:off x="7589520" y="1081851"/>
            <a:ext cx="2011680" cy="384048"/>
          </a:xfrm>
          <a:prstGeom prst="rect">
            <a:avLst/>
          </a:prstGeom>
        </p:spPr>
        <p:txBody>
          <a:bodyPr rtlCol="0"/>
          <a:lstStyle/>
          <a:p>
            <a:fld id="{D54FB4BB-CB43-48C1-A713-31B5790E98C1}" type="datetimeFigureOut">
              <a:rPr lang="en-US" smtClean="0"/>
              <a:pPr/>
              <a:t>10/15/12</a:t>
            </a:fld>
            <a:endParaRPr lang="en-US" dirty="0"/>
          </a:p>
        </p:txBody>
      </p:sp>
      <p:sp>
        <p:nvSpPr>
          <p:cNvPr id="9" name="Slide Number Placeholder 8"/>
          <p:cNvSpPr>
            <a:spLocks noGrp="1"/>
          </p:cNvSpPr>
          <p:nvPr>
            <p:ph type="sldNum" sz="quarter" idx="15"/>
          </p:nvPr>
        </p:nvSpPr>
        <p:spPr/>
        <p:txBody>
          <a:bodyPr rtlCol="0"/>
          <a:lstStyle/>
          <a:p>
            <a:fld id="{57454E89-8D9D-4447-A417-778D1381043E}" type="slidenum">
              <a:rPr lang="en-US" smtClean="0"/>
              <a:pPr/>
              <a:t>‹#›</a:t>
            </a:fld>
            <a:endParaRPr lang="en-US" dirty="0"/>
          </a:p>
        </p:txBody>
      </p:sp>
      <p:sp>
        <p:nvSpPr>
          <p:cNvPr id="10" name="Footer Placeholder 9"/>
          <p:cNvSpPr>
            <a:spLocks noGrp="1"/>
          </p:cNvSpPr>
          <p:nvPr>
            <p:ph type="ftr" sz="quarter" idx="16"/>
          </p:nvPr>
        </p:nvSpPr>
        <p:spPr>
          <a:xfrm rot="5400000">
            <a:off x="6990186" y="3737240"/>
            <a:ext cx="3200400" cy="365760"/>
          </a:xfrm>
          <a:prstGeom prst="rect">
            <a:avLst/>
          </a:prstGeom>
        </p:spPr>
        <p:txBody>
          <a:bodyPr rtlCol="0"/>
          <a:lstStyle/>
          <a:p>
            <a:endParaRPr lang="en-US" dirty="0"/>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a:prstGeom prst="rect">
            <a:avLst/>
          </a:prstGeom>
        </p:spPr>
        <p:txBody>
          <a:bodyPr/>
          <a:lstStyle/>
          <a:p>
            <a:fld id="{D54FB4BB-CB43-48C1-A713-31B5790E98C1}" type="datetimeFigureOut">
              <a:rPr lang="en-US" smtClean="0"/>
              <a:pPr/>
              <a:t>10/15/12</a:t>
            </a:fld>
            <a:endParaRPr lang="en-US" dirty="0"/>
          </a:p>
        </p:txBody>
      </p:sp>
      <p:sp>
        <p:nvSpPr>
          <p:cNvPr id="5" name="Footer Placeholder 4"/>
          <p:cNvSpPr>
            <a:spLocks noGrp="1"/>
          </p:cNvSpPr>
          <p:nvPr>
            <p:ph type="ftr" sz="quarter" idx="11"/>
          </p:nvPr>
        </p:nvSpPr>
        <p:spPr bwMode="auto">
          <a:xfrm rot="5400000">
            <a:off x="7077456" y="4178808"/>
            <a:ext cx="3657600" cy="384048"/>
          </a:xfrm>
          <a:prstGeom prst="rect">
            <a:avLst/>
          </a:prstGeom>
        </p:spPr>
        <p:txBody>
          <a:bodyPr/>
          <a:lstStyle/>
          <a:p>
            <a:endParaRPr lang="en-US" dirty="0"/>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Slide Number Placeholder 5"/>
          <p:cNvSpPr>
            <a:spLocks noGrp="1"/>
          </p:cNvSpPr>
          <p:nvPr>
            <p:ph type="sldNum" sz="quarter" idx="12"/>
          </p:nvPr>
        </p:nvSpPr>
        <p:spPr bwMode="auto">
          <a:xfrm>
            <a:off x="1340616" y="4928702"/>
            <a:ext cx="609600" cy="517524"/>
          </a:xfrm>
        </p:spPr>
        <p:txBody>
          <a:bodyPr/>
          <a:lstStyle/>
          <a:p>
            <a:fld id="{57454E89-8D9D-4447-A417-778D1381043E}"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rot="5400000">
            <a:off x="7589520" y="1081851"/>
            <a:ext cx="2011680" cy="384048"/>
          </a:xfrm>
          <a:prstGeom prst="rect">
            <a:avLst/>
          </a:prstGeom>
        </p:spPr>
        <p:txBody>
          <a:bodyPr/>
          <a:lstStyle/>
          <a:p>
            <a:fld id="{D54FB4BB-CB43-48C1-A713-31B5790E98C1}" type="datetimeFigureOut">
              <a:rPr lang="en-US" smtClean="0"/>
              <a:pPr/>
              <a:t>10/15/12</a:t>
            </a:fld>
            <a:endParaRPr lang="en-US" dirty="0"/>
          </a:p>
        </p:txBody>
      </p:sp>
      <p:sp>
        <p:nvSpPr>
          <p:cNvPr id="6" name="Footer Placeholder 5"/>
          <p:cNvSpPr>
            <a:spLocks noGrp="1"/>
          </p:cNvSpPr>
          <p:nvPr>
            <p:ph type="ftr" sz="quarter" idx="11"/>
          </p:nvPr>
        </p:nvSpPr>
        <p:spPr>
          <a:xfrm rot="5400000">
            <a:off x="6990186" y="3737240"/>
            <a:ext cx="3200400" cy="365760"/>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57454E89-8D9D-4447-A417-778D1381043E}" type="slidenum">
              <a:rPr lang="en-US" smtClean="0"/>
              <a:pPr/>
              <a:t>‹#›</a:t>
            </a:fld>
            <a:endParaRPr lang="en-US" dirty="0"/>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a:xfrm rot="5400000">
            <a:off x="7589520" y="1081851"/>
            <a:ext cx="2011680" cy="384048"/>
          </a:xfrm>
          <a:prstGeom prst="rect">
            <a:avLst/>
          </a:prstGeom>
        </p:spPr>
        <p:txBody>
          <a:bodyPr/>
          <a:lstStyle/>
          <a:p>
            <a:fld id="{D54FB4BB-CB43-48C1-A713-31B5790E98C1}" type="datetimeFigureOut">
              <a:rPr lang="en-US" smtClean="0"/>
              <a:pPr/>
              <a:t>10/15/12</a:t>
            </a:fld>
            <a:endParaRPr lang="en-US" dirty="0"/>
          </a:p>
        </p:txBody>
      </p:sp>
      <p:sp>
        <p:nvSpPr>
          <p:cNvPr id="8" name="Footer Placeholder 7"/>
          <p:cNvSpPr>
            <a:spLocks noGrp="1"/>
          </p:cNvSpPr>
          <p:nvPr>
            <p:ph type="ftr" sz="quarter" idx="11"/>
          </p:nvPr>
        </p:nvSpPr>
        <p:spPr>
          <a:xfrm rot="5400000">
            <a:off x="6990186" y="3737240"/>
            <a:ext cx="3200400" cy="365760"/>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57454E89-8D9D-4447-A417-778D1381043E}" type="slidenum">
              <a:rPr lang="en-US" smtClean="0"/>
              <a:pPr/>
              <a:t>‹#›</a:t>
            </a:fld>
            <a:endParaRPr lang="en-US" dirty="0"/>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a:xfrm rot="5400000">
            <a:off x="7589520" y="1081851"/>
            <a:ext cx="2011680" cy="384048"/>
          </a:xfrm>
          <a:prstGeom prst="rect">
            <a:avLst/>
          </a:prstGeom>
        </p:spPr>
        <p:txBody>
          <a:bodyPr rtlCol="0"/>
          <a:lstStyle/>
          <a:p>
            <a:fld id="{D54FB4BB-CB43-48C1-A713-31B5790E98C1}" type="datetimeFigureOut">
              <a:rPr lang="en-US" smtClean="0"/>
              <a:pPr/>
              <a:t>10/15/12</a:t>
            </a:fld>
            <a:endParaRPr lang="en-US" dirty="0"/>
          </a:p>
        </p:txBody>
      </p:sp>
      <p:sp>
        <p:nvSpPr>
          <p:cNvPr id="7" name="Slide Number Placeholder 6"/>
          <p:cNvSpPr>
            <a:spLocks noGrp="1"/>
          </p:cNvSpPr>
          <p:nvPr>
            <p:ph type="sldNum" sz="quarter" idx="11"/>
          </p:nvPr>
        </p:nvSpPr>
        <p:spPr/>
        <p:txBody>
          <a:bodyPr rtlCol="0"/>
          <a:lstStyle/>
          <a:p>
            <a:fld id="{57454E89-8D9D-4447-A417-778D1381043E}" type="slidenum">
              <a:rPr lang="en-US" smtClean="0"/>
              <a:pPr/>
              <a:t>‹#›</a:t>
            </a:fld>
            <a:endParaRPr lang="en-US" dirty="0"/>
          </a:p>
        </p:txBody>
      </p:sp>
      <p:sp>
        <p:nvSpPr>
          <p:cNvPr id="8" name="Footer Placeholder 7"/>
          <p:cNvSpPr>
            <a:spLocks noGrp="1"/>
          </p:cNvSpPr>
          <p:nvPr>
            <p:ph type="ftr" sz="quarter" idx="12"/>
          </p:nvPr>
        </p:nvSpPr>
        <p:spPr>
          <a:xfrm rot="5400000">
            <a:off x="6990186" y="3737240"/>
            <a:ext cx="3200400" cy="365760"/>
          </a:xfrm>
          <a:prstGeom prst="rect">
            <a:avLst/>
          </a:prstGeom>
        </p:spPr>
        <p:txBody>
          <a:bodyPr rtlCol="0"/>
          <a:lstStyle/>
          <a:p>
            <a:endParaRPr lang="en-US" dirty="0"/>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rot="5400000">
            <a:off x="7589520" y="1081851"/>
            <a:ext cx="2011680" cy="384048"/>
          </a:xfrm>
          <a:prstGeom prst="rect">
            <a:avLst/>
          </a:prstGeom>
        </p:spPr>
        <p:txBody>
          <a:bodyPr/>
          <a:lstStyle/>
          <a:p>
            <a:fld id="{D54FB4BB-CB43-48C1-A713-31B5790E98C1}" type="datetimeFigureOut">
              <a:rPr lang="en-US" smtClean="0"/>
              <a:pPr/>
              <a:t>10/15/12</a:t>
            </a:fld>
            <a:endParaRPr lang="en-US" dirty="0"/>
          </a:p>
        </p:txBody>
      </p:sp>
      <p:sp>
        <p:nvSpPr>
          <p:cNvPr id="3" name="Footer Placeholder 2"/>
          <p:cNvSpPr>
            <a:spLocks noGrp="1"/>
          </p:cNvSpPr>
          <p:nvPr>
            <p:ph type="ftr" sz="quarter" idx="11"/>
          </p:nvPr>
        </p:nvSpPr>
        <p:spPr>
          <a:xfrm rot="5400000">
            <a:off x="6990186" y="3737240"/>
            <a:ext cx="3200400" cy="365760"/>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57454E89-8D9D-4447-A417-778D1381043E}" type="slidenum">
              <a:rPr lang="en-US" smtClean="0"/>
              <a:pPr/>
              <a:t>‹#›</a:t>
            </a:fld>
            <a:endParaRPr lang="en-US" dirty="0"/>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a:xfrm rot="5400000">
            <a:off x="7589520" y="1081851"/>
            <a:ext cx="2011680" cy="384048"/>
          </a:xfrm>
          <a:prstGeom prst="rect">
            <a:avLst/>
          </a:prstGeom>
        </p:spPr>
        <p:txBody>
          <a:bodyPr rtlCol="0"/>
          <a:lstStyle/>
          <a:p>
            <a:fld id="{D54FB4BB-CB43-48C1-A713-31B5790E98C1}" type="datetimeFigureOut">
              <a:rPr lang="en-US" smtClean="0"/>
              <a:pPr/>
              <a:t>10/15/12</a:t>
            </a:fld>
            <a:endParaRPr lang="en-US" dirty="0"/>
          </a:p>
        </p:txBody>
      </p:sp>
      <p:sp>
        <p:nvSpPr>
          <p:cNvPr id="22" name="Slide Number Placeholder 21"/>
          <p:cNvSpPr>
            <a:spLocks noGrp="1"/>
          </p:cNvSpPr>
          <p:nvPr>
            <p:ph type="sldNum" sz="quarter" idx="15"/>
          </p:nvPr>
        </p:nvSpPr>
        <p:spPr/>
        <p:txBody>
          <a:bodyPr rtlCol="0"/>
          <a:lstStyle/>
          <a:p>
            <a:fld id="{57454E89-8D9D-4447-A417-778D1381043E}" type="slidenum">
              <a:rPr lang="en-US" smtClean="0"/>
              <a:pPr/>
              <a:t>‹#›</a:t>
            </a:fld>
            <a:endParaRPr lang="en-US" dirty="0"/>
          </a:p>
        </p:txBody>
      </p:sp>
      <p:sp>
        <p:nvSpPr>
          <p:cNvPr id="23" name="Footer Placeholder 22"/>
          <p:cNvSpPr>
            <a:spLocks noGrp="1"/>
          </p:cNvSpPr>
          <p:nvPr>
            <p:ph type="ftr" sz="quarter" idx="16"/>
          </p:nvPr>
        </p:nvSpPr>
        <p:spPr>
          <a:xfrm rot="5400000">
            <a:off x="6990186" y="3737240"/>
            <a:ext cx="3200400" cy="365760"/>
          </a:xfrm>
          <a:prstGeom prst="rect">
            <a:avLst/>
          </a:prstGeom>
        </p:spPr>
        <p:txBody>
          <a:bodyPr rtlCol="0"/>
          <a:lstStyle/>
          <a:p>
            <a:endParaRPr lang="en-US" dirty="0"/>
          </a:p>
        </p:txBody>
      </p:sp>
    </p:spTree>
  </p:cSld>
  <p:clrMapOvr>
    <a:overrideClrMapping bg1="lt1" tx1="dk1" bg2="lt2" tx2="dk2" accent1="accent1" accent2="accent2" accent3="accent3" accent4="accent4" accent5="accent5" accent6="accent6" hlink="hlink" folHlink="folHlink"/>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dirty="0"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a:xfrm rot="5400000">
            <a:off x="7589520" y="1081851"/>
            <a:ext cx="2011680" cy="384048"/>
          </a:xfrm>
          <a:prstGeom prst="rect">
            <a:avLst/>
          </a:prstGeom>
        </p:spPr>
        <p:txBody>
          <a:bodyPr rtlCol="0"/>
          <a:lstStyle/>
          <a:p>
            <a:fld id="{D54FB4BB-CB43-48C1-A713-31B5790E98C1}" type="datetimeFigureOut">
              <a:rPr lang="en-US" smtClean="0"/>
              <a:pPr/>
              <a:t>10/15/12</a:t>
            </a:fld>
            <a:endParaRPr lang="en-US" dirty="0"/>
          </a:p>
        </p:txBody>
      </p:sp>
      <p:sp>
        <p:nvSpPr>
          <p:cNvPr id="18" name="Slide Number Placeholder 17"/>
          <p:cNvSpPr>
            <a:spLocks noGrp="1"/>
          </p:cNvSpPr>
          <p:nvPr>
            <p:ph type="sldNum" sz="quarter" idx="11"/>
          </p:nvPr>
        </p:nvSpPr>
        <p:spPr/>
        <p:txBody>
          <a:bodyPr rtlCol="0"/>
          <a:lstStyle/>
          <a:p>
            <a:fld id="{57454E89-8D9D-4447-A417-778D1381043E}" type="slidenum">
              <a:rPr lang="en-US" smtClean="0"/>
              <a:pPr/>
              <a:t>‹#›</a:t>
            </a:fld>
            <a:endParaRPr lang="en-US" dirty="0"/>
          </a:p>
        </p:txBody>
      </p:sp>
      <p:sp>
        <p:nvSpPr>
          <p:cNvPr id="21" name="Footer Placeholder 20"/>
          <p:cNvSpPr>
            <a:spLocks noGrp="1"/>
          </p:cNvSpPr>
          <p:nvPr>
            <p:ph type="ftr" sz="quarter" idx="12"/>
          </p:nvPr>
        </p:nvSpPr>
        <p:spPr>
          <a:xfrm rot="5400000">
            <a:off x="6990186" y="3737240"/>
            <a:ext cx="3200400" cy="365760"/>
          </a:xfrm>
          <a:prstGeom prst="rect">
            <a:avLst/>
          </a:prstGeom>
        </p:spPr>
        <p:txBody>
          <a:bodyPr rtlCol="0"/>
          <a:lstStyle/>
          <a:p>
            <a:endParaRPr lang="en-US" dirty="0"/>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srcRect/>
          <a:stretch>
            <a:fillRect/>
          </a:stretch>
        </a:blip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28600"/>
            <a:ext cx="7467600" cy="503238"/>
          </a:xfrm>
          <a:prstGeom prst="rect">
            <a:avLst/>
          </a:prstGeom>
        </p:spPr>
        <p:txBody>
          <a:bodyPr vert="horz" anchor="b">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457200" y="1600200"/>
            <a:ext cx="7467600" cy="419100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3" name="Slide Number Placeholder 22"/>
          <p:cNvSpPr>
            <a:spLocks noGrp="1"/>
          </p:cNvSpPr>
          <p:nvPr>
            <p:ph type="sldNum" sz="quarter" idx="4"/>
          </p:nvPr>
        </p:nvSpPr>
        <p:spPr>
          <a:xfrm>
            <a:off x="8229600" y="6019800"/>
            <a:ext cx="609600" cy="521208"/>
          </a:xfrm>
          <a:prstGeom prst="rect">
            <a:avLst/>
          </a:prstGeom>
        </p:spPr>
        <p:txBody>
          <a:bodyPr vert="horz" anchor="ctr"/>
          <a:lstStyle>
            <a:lvl1pPr algn="ctr" eaLnBrk="1" latinLnBrk="0" hangingPunct="1">
              <a:defRPr kumimoji="0" sz="1400" b="1">
                <a:solidFill>
                  <a:srgbClr val="FFFFFF"/>
                </a:solidFill>
              </a:defRPr>
            </a:lvl1pPr>
          </a:lstStyle>
          <a:p>
            <a:fld id="{57454E89-8D9D-4447-A417-778D1381043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ransition xmlns:p14="http://schemas.microsoft.com/office/powerpoint/2010/main">
    <p:push dir="u"/>
  </p:transition>
  <p:timing>
    <p:tnLst>
      <p:par>
        <p:cTn xmlns:p14="http://schemas.microsoft.com/office/powerpoint/2010/main" id="1" dur="indefinite" restart="never" nodeType="tmRoot"/>
      </p:par>
    </p:tnLst>
  </p:timing>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5.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6.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7.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www.discovernursing.com/"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8.xml"/><Relationship Id="rId3" Type="http://schemas.openxmlformats.org/officeDocument/2006/relationships/image" Target="../media/image8.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9.xml"/><Relationship Id="rId3" Type="http://schemas.openxmlformats.org/officeDocument/2006/relationships/image" Target="../media/image9.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image" Target="../media/image10.jpeg"/><Relationship Id="rId4" Type="http://schemas.openxmlformats.org/officeDocument/2006/relationships/image" Target="../media/image11.jpeg"/><Relationship Id="rId1" Type="http://schemas.openxmlformats.org/officeDocument/2006/relationships/slideLayout" Target="../slideLayouts/slideLayout4.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1.xml"/><Relationship Id="rId3" Type="http://schemas.openxmlformats.org/officeDocument/2006/relationships/image" Target="../media/image12.gi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13.gi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3.xml"/><Relationship Id="rId3" Type="http://schemas.openxmlformats.org/officeDocument/2006/relationships/image" Target="../media/image14.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3.png"/><Relationship Id="rId3" Type="http://schemas.openxmlformats.org/officeDocument/2006/relationships/image" Target="../media/image1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 Id="rId3" Type="http://schemas.openxmlformats.org/officeDocument/2006/relationships/image" Target="../media/image4.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5"/>
          <p:cNvSpPr>
            <a:spLocks noGrp="1" noChangeArrowheads="1"/>
          </p:cNvSpPr>
          <p:nvPr>
            <p:ph type="title"/>
          </p:nvPr>
        </p:nvSpPr>
        <p:spPr>
          <a:xfrm>
            <a:off x="457200" y="2971800"/>
            <a:ext cx="8305800" cy="1143000"/>
          </a:xfrm>
        </p:spPr>
        <p:txBody>
          <a:bodyPr>
            <a:noAutofit/>
          </a:bodyPr>
          <a:lstStyle/>
          <a:p>
            <a:pPr algn="ctr" eaLnBrk="1" hangingPunct="1"/>
            <a:r>
              <a:rPr lang="en-US" sz="5600" b="1" dirty="0" smtClean="0">
                <a:solidFill>
                  <a:srgbClr val="404040"/>
                </a:solidFill>
                <a:latin typeface="Arial"/>
                <a:cs typeface="Arial"/>
              </a:rPr>
              <a:t>The Profession</a:t>
            </a:r>
            <a:br>
              <a:rPr lang="en-US" sz="5600" b="1" dirty="0" smtClean="0">
                <a:solidFill>
                  <a:srgbClr val="404040"/>
                </a:solidFill>
                <a:latin typeface="Arial"/>
                <a:cs typeface="Arial"/>
              </a:rPr>
            </a:br>
            <a:r>
              <a:rPr lang="en-US" sz="5600" b="1" dirty="0" smtClean="0">
                <a:solidFill>
                  <a:srgbClr val="404040"/>
                </a:solidFill>
                <a:latin typeface="Arial"/>
                <a:cs typeface="Arial"/>
              </a:rPr>
              <a:t>of Nursing</a:t>
            </a:r>
          </a:p>
        </p:txBody>
      </p:sp>
      <p:pic>
        <p:nvPicPr>
          <p:cNvPr id="5" name="Picture 4" descr="HELP-Logo.png"/>
          <p:cNvPicPr>
            <a:picLocks noChangeAspect="1"/>
          </p:cNvPicPr>
          <p:nvPr/>
        </p:nvPicPr>
        <p:blipFill>
          <a:blip r:embed="rId3"/>
          <a:stretch>
            <a:fillRect/>
          </a:stretch>
        </p:blipFill>
        <p:spPr>
          <a:xfrm>
            <a:off x="3581400" y="304800"/>
            <a:ext cx="1828800" cy="132588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467600" cy="715962"/>
          </a:xfrm>
        </p:spPr>
        <p:txBody>
          <a:bodyPr>
            <a:normAutofit/>
          </a:bodyPr>
          <a:lstStyle/>
          <a:p>
            <a:r>
              <a:rPr lang="en-US" sz="4000" dirty="0" smtClean="0">
                <a:latin typeface="Arial"/>
                <a:cs typeface="Arial"/>
              </a:rPr>
              <a:t>Duties</a:t>
            </a:r>
            <a:endParaRPr lang="en-US" sz="4000" dirty="0">
              <a:latin typeface="Arial"/>
              <a:cs typeface="Arial"/>
            </a:endParaRPr>
          </a:p>
        </p:txBody>
      </p:sp>
      <p:sp>
        <p:nvSpPr>
          <p:cNvPr id="3" name="Content Placeholder 2"/>
          <p:cNvSpPr>
            <a:spLocks noGrp="1"/>
          </p:cNvSpPr>
          <p:nvPr>
            <p:ph sz="quarter" idx="1"/>
          </p:nvPr>
        </p:nvSpPr>
        <p:spPr>
          <a:xfrm>
            <a:off x="457200" y="1447800"/>
            <a:ext cx="7467600" cy="5026152"/>
          </a:xfrm>
        </p:spPr>
        <p:txBody>
          <a:bodyPr>
            <a:normAutofit/>
          </a:bodyPr>
          <a:lstStyle/>
          <a:p>
            <a:pPr marL="0" indent="0">
              <a:buNone/>
            </a:pPr>
            <a:r>
              <a:rPr lang="en-US" sz="2000" dirty="0" smtClean="0">
                <a:solidFill>
                  <a:srgbClr val="404040"/>
                </a:solidFill>
                <a:latin typeface="Arial"/>
                <a:cs typeface="Arial"/>
              </a:rPr>
              <a:t>A Nurse Aide performs functions related to the personal, safety, nutrition, exercise and elimination needs of patients and/or residents</a:t>
            </a:r>
          </a:p>
          <a:p>
            <a:pPr marL="0" indent="0">
              <a:buNone/>
            </a:pPr>
            <a:endParaRPr lang="en-US" sz="2000" dirty="0" smtClean="0">
              <a:solidFill>
                <a:srgbClr val="404040"/>
              </a:solidFill>
              <a:latin typeface="Arial"/>
              <a:cs typeface="Arial"/>
            </a:endParaRPr>
          </a:p>
          <a:p>
            <a:pPr lvl="1">
              <a:buClr>
                <a:srgbClr val="75B436"/>
              </a:buClr>
              <a:buFont typeface="Arial"/>
              <a:buChar char="•"/>
            </a:pPr>
            <a:r>
              <a:rPr lang="en-US" sz="2000" dirty="0" smtClean="0">
                <a:solidFill>
                  <a:srgbClr val="404040"/>
                </a:solidFill>
                <a:latin typeface="Arial"/>
                <a:cs typeface="Arial"/>
              </a:rPr>
              <a:t>Provide clean, homelike atmosphere</a:t>
            </a:r>
          </a:p>
          <a:p>
            <a:pPr marL="365760" lvl="1" indent="0">
              <a:buClr>
                <a:srgbClr val="75B436"/>
              </a:buClr>
              <a:buFont typeface="Arial"/>
              <a:buChar char="•"/>
            </a:pPr>
            <a:endParaRPr lang="en-US" sz="2000" dirty="0" smtClean="0">
              <a:solidFill>
                <a:srgbClr val="404040"/>
              </a:solidFill>
              <a:latin typeface="Arial"/>
              <a:cs typeface="Arial"/>
            </a:endParaRPr>
          </a:p>
          <a:p>
            <a:pPr lvl="1">
              <a:buClr>
                <a:srgbClr val="75B436"/>
              </a:buClr>
              <a:buFont typeface="Arial"/>
              <a:buChar char="•"/>
            </a:pPr>
            <a:r>
              <a:rPr lang="en-US" sz="2000" dirty="0" smtClean="0">
                <a:solidFill>
                  <a:srgbClr val="404040"/>
                </a:solidFill>
                <a:latin typeface="Arial"/>
                <a:cs typeface="Arial"/>
              </a:rPr>
              <a:t>Maintain safe environment - observe </a:t>
            </a:r>
            <a:r>
              <a:rPr lang="en-US" sz="2000" dirty="0">
                <a:solidFill>
                  <a:srgbClr val="404040"/>
                </a:solidFill>
                <a:latin typeface="Arial"/>
                <a:cs typeface="Arial"/>
              </a:rPr>
              <a:t>for problems or </a:t>
            </a:r>
            <a:r>
              <a:rPr lang="en-US" sz="2000" dirty="0" smtClean="0">
                <a:solidFill>
                  <a:srgbClr val="404040"/>
                </a:solidFill>
                <a:latin typeface="Arial"/>
                <a:cs typeface="Arial"/>
              </a:rPr>
              <a:t>changes</a:t>
            </a:r>
          </a:p>
          <a:p>
            <a:pPr marL="365760" lvl="1" indent="0">
              <a:buClr>
                <a:srgbClr val="75B436"/>
              </a:buClr>
              <a:buFont typeface="Arial"/>
              <a:buChar char="•"/>
            </a:pPr>
            <a:endParaRPr lang="en-US" sz="2000" dirty="0" smtClean="0">
              <a:solidFill>
                <a:srgbClr val="404040"/>
              </a:solidFill>
              <a:latin typeface="Arial"/>
              <a:cs typeface="Arial"/>
            </a:endParaRPr>
          </a:p>
          <a:p>
            <a:pPr lvl="1">
              <a:buClr>
                <a:srgbClr val="75B436"/>
              </a:buClr>
              <a:buFont typeface="Arial"/>
              <a:buChar char="•"/>
            </a:pPr>
            <a:r>
              <a:rPr lang="en-US" sz="2000" dirty="0" smtClean="0">
                <a:solidFill>
                  <a:srgbClr val="404040"/>
                </a:solidFill>
                <a:latin typeface="Arial"/>
                <a:cs typeface="Arial"/>
              </a:rPr>
              <a:t>Assist with activities of daily living (ADL’s)</a:t>
            </a:r>
          </a:p>
          <a:p>
            <a:pPr marL="365760" lvl="1" indent="0">
              <a:buClr>
                <a:srgbClr val="75B436"/>
              </a:buClr>
              <a:buFont typeface="Arial"/>
              <a:buChar char="•"/>
            </a:pPr>
            <a:endParaRPr lang="en-US" sz="2000" dirty="0" smtClean="0">
              <a:solidFill>
                <a:srgbClr val="404040"/>
              </a:solidFill>
              <a:latin typeface="Arial"/>
              <a:cs typeface="Arial"/>
            </a:endParaRPr>
          </a:p>
          <a:p>
            <a:pPr lvl="1">
              <a:buClr>
                <a:srgbClr val="75B436"/>
              </a:buClr>
              <a:buFont typeface="Arial"/>
              <a:buChar char="•"/>
            </a:pPr>
            <a:r>
              <a:rPr lang="en-US" sz="2000" dirty="0" smtClean="0">
                <a:solidFill>
                  <a:srgbClr val="404040"/>
                </a:solidFill>
                <a:latin typeface="Arial"/>
                <a:cs typeface="Arial"/>
              </a:rPr>
              <a:t>Support emotional and social needs</a:t>
            </a:r>
          </a:p>
          <a:p>
            <a:pPr marL="365760" lvl="1" indent="0">
              <a:buClr>
                <a:srgbClr val="75B436"/>
              </a:buClr>
              <a:buFont typeface="Arial"/>
              <a:buChar char="•"/>
            </a:pPr>
            <a:endParaRPr lang="en-US" sz="2000" dirty="0" smtClean="0">
              <a:solidFill>
                <a:srgbClr val="404040"/>
              </a:solidFill>
              <a:latin typeface="Arial"/>
              <a:cs typeface="Arial"/>
            </a:endParaRPr>
          </a:p>
          <a:p>
            <a:pPr lvl="1">
              <a:buClr>
                <a:srgbClr val="75B436"/>
              </a:buClr>
              <a:buFont typeface="Arial"/>
              <a:buChar char="•"/>
            </a:pPr>
            <a:r>
              <a:rPr lang="en-US" sz="2000" dirty="0" smtClean="0">
                <a:solidFill>
                  <a:srgbClr val="404040"/>
                </a:solidFill>
                <a:latin typeface="Arial"/>
                <a:cs typeface="Arial"/>
              </a:rPr>
              <a:t>Admission/discharge procedures</a:t>
            </a:r>
          </a:p>
          <a:p>
            <a:pPr lvl="1"/>
            <a:endParaRPr lang="en-US" dirty="0">
              <a:solidFill>
                <a:srgbClr val="404040"/>
              </a:solidFill>
              <a:latin typeface="Arial"/>
              <a:cs typeface="Arial"/>
            </a:endParaRPr>
          </a:p>
        </p:txBody>
      </p:sp>
    </p:spTree>
    <p:extLst>
      <p:ext uri="{BB962C8B-B14F-4D97-AF65-F5344CB8AC3E}">
        <p14:creationId xmlns:p14="http://schemas.microsoft.com/office/powerpoint/2010/main" val="233072904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latin typeface="Arial"/>
                <a:cs typeface="Arial"/>
              </a:rPr>
              <a:t>Lifelong learner</a:t>
            </a:r>
            <a:endParaRPr lang="en-US" sz="4000" dirty="0">
              <a:latin typeface="Arial"/>
              <a:cs typeface="Arial"/>
            </a:endParaRPr>
          </a:p>
        </p:txBody>
      </p:sp>
      <p:sp>
        <p:nvSpPr>
          <p:cNvPr id="3" name="Content Placeholder 2"/>
          <p:cNvSpPr>
            <a:spLocks noGrp="1"/>
          </p:cNvSpPr>
          <p:nvPr>
            <p:ph sz="quarter" idx="1"/>
          </p:nvPr>
        </p:nvSpPr>
        <p:spPr>
          <a:xfrm>
            <a:off x="457199" y="1600200"/>
            <a:ext cx="8110423" cy="4873752"/>
          </a:xfrm>
        </p:spPr>
        <p:txBody>
          <a:bodyPr/>
          <a:lstStyle/>
          <a:p>
            <a:pPr>
              <a:buClr>
                <a:srgbClr val="75B436"/>
              </a:buClr>
              <a:buFont typeface="Arial"/>
              <a:buChar char="•"/>
            </a:pPr>
            <a:r>
              <a:rPr lang="en-US" dirty="0" smtClean="0">
                <a:solidFill>
                  <a:srgbClr val="404040"/>
                </a:solidFill>
                <a:latin typeface="Arial"/>
                <a:cs typeface="Arial"/>
              </a:rPr>
              <a:t>No in-service necessary</a:t>
            </a:r>
          </a:p>
          <a:p>
            <a:pPr>
              <a:buClr>
                <a:srgbClr val="75B436"/>
              </a:buClr>
              <a:buFont typeface="Arial"/>
              <a:buChar char="•"/>
            </a:pPr>
            <a:r>
              <a:rPr lang="en-US" dirty="0" smtClean="0">
                <a:solidFill>
                  <a:srgbClr val="404040"/>
                </a:solidFill>
                <a:latin typeface="Arial"/>
                <a:cs typeface="Arial"/>
              </a:rPr>
              <a:t>No continuing education  needed</a:t>
            </a:r>
          </a:p>
          <a:p>
            <a:pPr>
              <a:buClr>
                <a:srgbClr val="75B436"/>
              </a:buClr>
              <a:buFont typeface="Arial"/>
              <a:buChar char="•"/>
            </a:pPr>
            <a:r>
              <a:rPr lang="en-US" dirty="0" smtClean="0">
                <a:solidFill>
                  <a:srgbClr val="404040"/>
                </a:solidFill>
                <a:latin typeface="Arial"/>
                <a:cs typeface="Arial"/>
              </a:rPr>
              <a:t>12 hours in-service required  by Medicare/Medicaid facilities</a:t>
            </a:r>
          </a:p>
          <a:p>
            <a:pPr>
              <a:buFont typeface="Courier New" pitchFamily="49" charset="0"/>
              <a:buChar char="o"/>
            </a:pPr>
            <a:endParaRPr lang="en-US" dirty="0" smtClean="0">
              <a:latin typeface="Arial"/>
              <a:cs typeface="Arial"/>
            </a:endParaRPr>
          </a:p>
          <a:p>
            <a:pPr marL="0" indent="0">
              <a:buNone/>
            </a:pPr>
            <a:r>
              <a:rPr lang="en-US" dirty="0" smtClean="0">
                <a:solidFill>
                  <a:schemeClr val="tx2"/>
                </a:solidFill>
                <a:latin typeface="Arial"/>
                <a:cs typeface="Arial"/>
              </a:rPr>
              <a:t>REPORTING AND RECORDING OBSERVATIONS</a:t>
            </a:r>
            <a:r>
              <a:rPr lang="en-US" dirty="0">
                <a:latin typeface="Arial"/>
                <a:cs typeface="Arial"/>
              </a:rPr>
              <a:t>		 </a:t>
            </a:r>
            <a:endParaRPr lang="en-US" dirty="0" smtClean="0">
              <a:latin typeface="Arial"/>
              <a:cs typeface="Arial"/>
            </a:endParaRPr>
          </a:p>
          <a:p>
            <a:pPr>
              <a:buClr>
                <a:srgbClr val="75B436"/>
              </a:buClr>
              <a:buFont typeface="Arial"/>
              <a:buChar char="•"/>
            </a:pPr>
            <a:r>
              <a:rPr lang="en-US" dirty="0">
                <a:solidFill>
                  <a:srgbClr val="404040"/>
                </a:solidFill>
                <a:latin typeface="Arial"/>
                <a:cs typeface="Arial"/>
              </a:rPr>
              <a:t>Reporting and recording  </a:t>
            </a:r>
          </a:p>
          <a:p>
            <a:pPr lvl="1">
              <a:buClr>
                <a:srgbClr val="75B436"/>
              </a:buClr>
              <a:buFont typeface="Arial"/>
              <a:buChar char="•"/>
            </a:pPr>
            <a:r>
              <a:rPr lang="en-US" dirty="0">
                <a:solidFill>
                  <a:srgbClr val="404040"/>
                </a:solidFill>
                <a:latin typeface="Arial"/>
                <a:cs typeface="Arial"/>
              </a:rPr>
              <a:t>Reporting—verbal account of care and observations</a:t>
            </a:r>
          </a:p>
          <a:p>
            <a:pPr lvl="1">
              <a:buClr>
                <a:srgbClr val="75B436"/>
              </a:buClr>
              <a:buFont typeface="Arial"/>
              <a:buChar char="•"/>
            </a:pPr>
            <a:r>
              <a:rPr lang="en-US" dirty="0">
                <a:solidFill>
                  <a:srgbClr val="404040"/>
                </a:solidFill>
                <a:latin typeface="Arial"/>
                <a:cs typeface="Arial"/>
              </a:rPr>
              <a:t>Recording (charting)—written account of observations  and care given</a:t>
            </a:r>
          </a:p>
          <a:p>
            <a:endParaRPr lang="en-US" dirty="0">
              <a:latin typeface="Arial"/>
              <a:cs typeface="Arial"/>
            </a:endParaRPr>
          </a:p>
        </p:txBody>
      </p:sp>
      <p:pic>
        <p:nvPicPr>
          <p:cNvPr id="2050" name="Picture 2" descr="C:\Program Files\Microsoft Office\MEDIA\CAGCAT10\j0299125.wmf"/>
          <p:cNvPicPr>
            <a:picLocks noChangeAspect="1" noChangeArrowheads="1"/>
          </p:cNvPicPr>
          <p:nvPr/>
        </p:nvPicPr>
        <p:blipFill>
          <a:blip r:embed="rId3" cstate="print"/>
          <a:srcRect/>
          <a:stretch>
            <a:fillRect/>
          </a:stretch>
        </p:blipFill>
        <p:spPr bwMode="auto">
          <a:xfrm>
            <a:off x="7467600" y="4038600"/>
            <a:ext cx="1100023" cy="1805026"/>
          </a:xfrm>
          <a:prstGeom prst="rect">
            <a:avLst/>
          </a:prstGeom>
          <a:noFill/>
        </p:spPr>
      </p:pic>
    </p:spTree>
    <p:extLst>
      <p:ext uri="{BB962C8B-B14F-4D97-AF65-F5344CB8AC3E}">
        <p14:creationId xmlns:p14="http://schemas.microsoft.com/office/powerpoint/2010/main" val="428069199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Documents and Settings\lneid\My Documents\My Pictures\Microsoft Clip Organizer\j0303675.wmf"/>
          <p:cNvPicPr>
            <a:picLocks noChangeAspect="1" noChangeArrowheads="1"/>
          </p:cNvPicPr>
          <p:nvPr/>
        </p:nvPicPr>
        <p:blipFill>
          <a:blip r:embed="rId3" cstate="print">
            <a:lum bright="70000" contrast="-24000"/>
          </a:blip>
          <a:srcRect/>
          <a:stretch>
            <a:fillRect/>
          </a:stretch>
        </p:blipFill>
        <p:spPr bwMode="auto">
          <a:xfrm>
            <a:off x="2209800" y="1676400"/>
            <a:ext cx="4169540" cy="4191000"/>
          </a:xfrm>
          <a:prstGeom prst="rect">
            <a:avLst/>
          </a:prstGeom>
          <a:noFill/>
        </p:spPr>
      </p:pic>
      <p:sp>
        <p:nvSpPr>
          <p:cNvPr id="2" name="Title 1"/>
          <p:cNvSpPr>
            <a:spLocks noGrp="1"/>
          </p:cNvSpPr>
          <p:nvPr>
            <p:ph type="title"/>
          </p:nvPr>
        </p:nvSpPr>
        <p:spPr>
          <a:xfrm>
            <a:off x="533400" y="228600"/>
            <a:ext cx="8229600" cy="533400"/>
          </a:xfrm>
        </p:spPr>
        <p:txBody>
          <a:bodyPr>
            <a:normAutofit fontScale="90000"/>
          </a:bodyPr>
          <a:lstStyle/>
          <a:p>
            <a:r>
              <a:rPr lang="en-US" sz="4000" dirty="0" smtClean="0">
                <a:latin typeface="Arial"/>
                <a:cs typeface="Arial"/>
              </a:rPr>
              <a:t>What can’t a Nurse Assistant do?</a:t>
            </a:r>
            <a:endParaRPr lang="en-US" sz="4000" dirty="0">
              <a:latin typeface="Arial"/>
              <a:cs typeface="Arial"/>
            </a:endParaRPr>
          </a:p>
        </p:txBody>
      </p:sp>
      <p:sp>
        <p:nvSpPr>
          <p:cNvPr id="3" name="Content Placeholder 2"/>
          <p:cNvSpPr>
            <a:spLocks noGrp="1"/>
          </p:cNvSpPr>
          <p:nvPr>
            <p:ph sz="quarter" idx="1"/>
          </p:nvPr>
        </p:nvSpPr>
        <p:spPr/>
        <p:txBody>
          <a:bodyPr/>
          <a:lstStyle/>
          <a:p>
            <a:pPr>
              <a:buClr>
                <a:srgbClr val="75B436"/>
              </a:buClr>
              <a:buFont typeface="Arial"/>
              <a:buChar char="•"/>
            </a:pPr>
            <a:r>
              <a:rPr lang="en-US" dirty="0" smtClean="0">
                <a:solidFill>
                  <a:srgbClr val="404040"/>
                </a:solidFill>
                <a:latin typeface="Arial"/>
                <a:cs typeface="Arial"/>
              </a:rPr>
              <a:t>Give medications</a:t>
            </a:r>
          </a:p>
          <a:p>
            <a:pPr>
              <a:buClr>
                <a:srgbClr val="75B436"/>
              </a:buClr>
              <a:buFont typeface="Arial"/>
              <a:buChar char="•"/>
            </a:pPr>
            <a:endParaRPr lang="en-US" dirty="0" smtClean="0">
              <a:solidFill>
                <a:srgbClr val="404040"/>
              </a:solidFill>
              <a:latin typeface="Arial"/>
              <a:cs typeface="Arial"/>
            </a:endParaRPr>
          </a:p>
          <a:p>
            <a:pPr>
              <a:buClr>
                <a:srgbClr val="75B436"/>
              </a:buClr>
              <a:buFont typeface="Arial"/>
              <a:buChar char="•"/>
            </a:pPr>
            <a:r>
              <a:rPr lang="en-US" dirty="0" smtClean="0">
                <a:solidFill>
                  <a:srgbClr val="404040"/>
                </a:solidFill>
                <a:latin typeface="Arial"/>
                <a:cs typeface="Arial"/>
              </a:rPr>
              <a:t>Take orders from physician</a:t>
            </a:r>
          </a:p>
          <a:p>
            <a:pPr>
              <a:buClr>
                <a:srgbClr val="75B436"/>
              </a:buClr>
              <a:buFont typeface="Arial"/>
              <a:buChar char="•"/>
            </a:pPr>
            <a:endParaRPr lang="en-US" dirty="0" smtClean="0">
              <a:solidFill>
                <a:srgbClr val="404040"/>
              </a:solidFill>
              <a:latin typeface="Arial"/>
              <a:cs typeface="Arial"/>
            </a:endParaRPr>
          </a:p>
          <a:p>
            <a:pPr>
              <a:buClr>
                <a:srgbClr val="75B436"/>
              </a:buClr>
              <a:buFont typeface="Arial"/>
              <a:buChar char="•"/>
            </a:pPr>
            <a:r>
              <a:rPr lang="en-US" dirty="0" smtClean="0">
                <a:solidFill>
                  <a:srgbClr val="404040"/>
                </a:solidFill>
                <a:latin typeface="Arial"/>
                <a:cs typeface="Arial"/>
              </a:rPr>
              <a:t>Oversee other Nurse Aides</a:t>
            </a:r>
          </a:p>
          <a:p>
            <a:pPr>
              <a:buClr>
                <a:srgbClr val="75B436"/>
              </a:buClr>
              <a:buFont typeface="Arial"/>
              <a:buChar char="•"/>
            </a:pPr>
            <a:endParaRPr lang="en-US" dirty="0" smtClean="0">
              <a:solidFill>
                <a:srgbClr val="404040"/>
              </a:solidFill>
              <a:latin typeface="Arial"/>
              <a:cs typeface="Arial"/>
            </a:endParaRPr>
          </a:p>
          <a:p>
            <a:pPr>
              <a:buClr>
                <a:srgbClr val="75B436"/>
              </a:buClr>
              <a:buFont typeface="Arial"/>
              <a:buChar char="•"/>
            </a:pPr>
            <a:r>
              <a:rPr lang="en-US" dirty="0" smtClean="0">
                <a:solidFill>
                  <a:srgbClr val="404040"/>
                </a:solidFill>
                <a:latin typeface="Arial"/>
                <a:cs typeface="Arial"/>
              </a:rPr>
              <a:t>Disclose personal information about patient</a:t>
            </a:r>
          </a:p>
          <a:p>
            <a:pPr>
              <a:buClr>
                <a:srgbClr val="75B436"/>
              </a:buClr>
              <a:buFont typeface="Arial"/>
              <a:buChar char="•"/>
            </a:pPr>
            <a:endParaRPr lang="en-US" dirty="0" smtClean="0">
              <a:solidFill>
                <a:srgbClr val="404040"/>
              </a:solidFill>
              <a:latin typeface="Arial"/>
              <a:cs typeface="Arial"/>
            </a:endParaRPr>
          </a:p>
          <a:p>
            <a:pPr>
              <a:buClr>
                <a:srgbClr val="75B436"/>
              </a:buClr>
              <a:buFont typeface="Arial"/>
              <a:buChar char="•"/>
            </a:pPr>
            <a:r>
              <a:rPr lang="en-US" dirty="0" smtClean="0">
                <a:solidFill>
                  <a:srgbClr val="404040"/>
                </a:solidFill>
                <a:latin typeface="Arial"/>
                <a:cs typeface="Arial"/>
              </a:rPr>
              <a:t>Duties outside Nurse Aide’s scope of practice</a:t>
            </a:r>
            <a:endParaRPr lang="en-US" dirty="0">
              <a:solidFill>
                <a:srgbClr val="404040"/>
              </a:solidFill>
              <a:latin typeface="Arial"/>
              <a:cs typeface="Arial"/>
            </a:endParaRPr>
          </a:p>
        </p:txBody>
      </p:sp>
    </p:spTree>
    <p:extLst>
      <p:ext uri="{BB962C8B-B14F-4D97-AF65-F5344CB8AC3E}">
        <p14:creationId xmlns:p14="http://schemas.microsoft.com/office/powerpoint/2010/main" val="391015996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latin typeface="Arial"/>
                <a:cs typeface="Arial"/>
              </a:rPr>
              <a:t>Regulations</a:t>
            </a:r>
            <a:endParaRPr lang="en-US" sz="4000" dirty="0">
              <a:latin typeface="Arial"/>
              <a:cs typeface="Arial"/>
            </a:endParaRPr>
          </a:p>
        </p:txBody>
      </p:sp>
      <p:sp>
        <p:nvSpPr>
          <p:cNvPr id="3" name="Content Placeholder 2"/>
          <p:cNvSpPr>
            <a:spLocks noGrp="1"/>
          </p:cNvSpPr>
          <p:nvPr>
            <p:ph sz="quarter" idx="1"/>
          </p:nvPr>
        </p:nvSpPr>
        <p:spPr/>
        <p:txBody>
          <a:bodyPr/>
          <a:lstStyle/>
          <a:p>
            <a:pPr>
              <a:buClr>
                <a:srgbClr val="75B436"/>
              </a:buClr>
              <a:buFont typeface="Arial"/>
              <a:buChar char="•"/>
            </a:pPr>
            <a:r>
              <a:rPr lang="en-US" dirty="0" smtClean="0">
                <a:solidFill>
                  <a:srgbClr val="404040"/>
                </a:solidFill>
                <a:latin typeface="Arial"/>
                <a:cs typeface="Arial"/>
              </a:rPr>
              <a:t>Proper training of health care providers</a:t>
            </a:r>
          </a:p>
          <a:p>
            <a:pPr>
              <a:buClr>
                <a:srgbClr val="75B436"/>
              </a:buClr>
              <a:buFont typeface="Arial"/>
              <a:buChar char="•"/>
            </a:pPr>
            <a:endParaRPr lang="en-US" dirty="0" smtClean="0">
              <a:solidFill>
                <a:srgbClr val="404040"/>
              </a:solidFill>
              <a:latin typeface="Arial"/>
              <a:cs typeface="Arial"/>
            </a:endParaRPr>
          </a:p>
          <a:p>
            <a:pPr>
              <a:buClr>
                <a:srgbClr val="75B436"/>
              </a:buClr>
              <a:buFont typeface="Arial"/>
              <a:buChar char="•"/>
            </a:pPr>
            <a:r>
              <a:rPr lang="en-US" dirty="0" smtClean="0">
                <a:solidFill>
                  <a:srgbClr val="404040"/>
                </a:solidFill>
                <a:latin typeface="Arial"/>
                <a:cs typeface="Arial"/>
              </a:rPr>
              <a:t>Employee protection at employment site</a:t>
            </a:r>
          </a:p>
          <a:p>
            <a:pPr>
              <a:buClr>
                <a:srgbClr val="75B436"/>
              </a:buClr>
              <a:buFont typeface="Arial"/>
              <a:buChar char="•"/>
            </a:pPr>
            <a:endParaRPr lang="en-US" dirty="0" smtClean="0">
              <a:solidFill>
                <a:srgbClr val="404040"/>
              </a:solidFill>
              <a:latin typeface="Arial"/>
              <a:cs typeface="Arial"/>
            </a:endParaRPr>
          </a:p>
          <a:p>
            <a:pPr>
              <a:buClr>
                <a:srgbClr val="75B436"/>
              </a:buClr>
              <a:buFont typeface="Arial"/>
              <a:buChar char="•"/>
            </a:pPr>
            <a:r>
              <a:rPr lang="en-US" dirty="0" smtClean="0">
                <a:solidFill>
                  <a:srgbClr val="404040"/>
                </a:solidFill>
                <a:latin typeface="Arial"/>
                <a:cs typeface="Arial"/>
              </a:rPr>
              <a:t>Standards of cleanliness and quality</a:t>
            </a:r>
          </a:p>
          <a:p>
            <a:pPr>
              <a:buClr>
                <a:srgbClr val="75B436"/>
              </a:buClr>
              <a:buFont typeface="Arial"/>
              <a:buChar char="•"/>
            </a:pPr>
            <a:endParaRPr lang="en-US" dirty="0" smtClean="0">
              <a:solidFill>
                <a:srgbClr val="404040"/>
              </a:solidFill>
              <a:latin typeface="Arial"/>
              <a:cs typeface="Arial"/>
            </a:endParaRPr>
          </a:p>
          <a:p>
            <a:pPr>
              <a:buClr>
                <a:srgbClr val="75B436"/>
              </a:buClr>
              <a:buFont typeface="Arial"/>
              <a:buChar char="•"/>
            </a:pPr>
            <a:r>
              <a:rPr lang="en-US" dirty="0" smtClean="0">
                <a:solidFill>
                  <a:srgbClr val="404040"/>
                </a:solidFill>
                <a:latin typeface="Arial"/>
                <a:cs typeface="Arial"/>
              </a:rPr>
              <a:t>Health care access</a:t>
            </a:r>
            <a:endParaRPr lang="en-US" dirty="0">
              <a:solidFill>
                <a:srgbClr val="404040"/>
              </a:solidFill>
              <a:latin typeface="Arial"/>
              <a:cs typeface="Arial"/>
            </a:endParaRPr>
          </a:p>
        </p:txBody>
      </p:sp>
      <p:pic>
        <p:nvPicPr>
          <p:cNvPr id="1027" name="Picture 3"/>
          <p:cNvPicPr>
            <a:picLocks noChangeAspect="1" noChangeArrowheads="1"/>
          </p:cNvPicPr>
          <p:nvPr/>
        </p:nvPicPr>
        <p:blipFill>
          <a:blip r:embed="rId3" cstate="print"/>
          <a:srcRect/>
          <a:stretch>
            <a:fillRect/>
          </a:stretch>
        </p:blipFill>
        <p:spPr bwMode="auto">
          <a:xfrm>
            <a:off x="6705600" y="4876800"/>
            <a:ext cx="1362075" cy="1362075"/>
          </a:xfrm>
          <a:prstGeom prst="rect">
            <a:avLst/>
          </a:prstGeom>
          <a:noFill/>
          <a:ln w="9525">
            <a:noFill/>
            <a:miter lim="800000"/>
            <a:headEnd/>
            <a:tailEnd/>
          </a:ln>
          <a:effectLst/>
        </p:spPr>
      </p:pic>
    </p:spTree>
    <p:extLst>
      <p:ext uri="{BB962C8B-B14F-4D97-AF65-F5344CB8AC3E}">
        <p14:creationId xmlns:p14="http://schemas.microsoft.com/office/powerpoint/2010/main" val="39639342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05800" cy="503238"/>
          </a:xfrm>
        </p:spPr>
        <p:txBody>
          <a:bodyPr>
            <a:noAutofit/>
          </a:bodyPr>
          <a:lstStyle/>
          <a:p>
            <a:r>
              <a:rPr lang="en-US" sz="2400" dirty="0" smtClean="0">
                <a:latin typeface="Arial"/>
                <a:cs typeface="Arial"/>
              </a:rPr>
              <a:t>Placement on Nebraska Nurse Assistant Registry </a:t>
            </a:r>
            <a:endParaRPr lang="en-US" sz="2400" dirty="0">
              <a:latin typeface="Arial"/>
              <a:cs typeface="Arial"/>
            </a:endParaRPr>
          </a:p>
        </p:txBody>
      </p:sp>
      <p:sp>
        <p:nvSpPr>
          <p:cNvPr id="3" name="Content Placeholder 2"/>
          <p:cNvSpPr>
            <a:spLocks noGrp="1"/>
          </p:cNvSpPr>
          <p:nvPr>
            <p:ph sz="quarter" idx="1"/>
          </p:nvPr>
        </p:nvSpPr>
        <p:spPr/>
        <p:txBody>
          <a:bodyPr>
            <a:normAutofit/>
          </a:bodyPr>
          <a:lstStyle/>
          <a:p>
            <a:pPr>
              <a:buClr>
                <a:srgbClr val="75B436"/>
              </a:buClr>
              <a:buFont typeface="Arial"/>
              <a:buChar char="•"/>
            </a:pPr>
            <a:r>
              <a:rPr lang="en-US" dirty="0" smtClean="0">
                <a:solidFill>
                  <a:srgbClr val="404040"/>
                </a:solidFill>
                <a:latin typeface="Arial"/>
                <a:cs typeface="Arial"/>
              </a:rPr>
              <a:t>Completion of nurse assistant course</a:t>
            </a:r>
          </a:p>
          <a:p>
            <a:pPr>
              <a:buClr>
                <a:srgbClr val="75B436"/>
              </a:buClr>
              <a:buFont typeface="Arial"/>
              <a:buChar char="•"/>
            </a:pPr>
            <a:r>
              <a:rPr lang="en-US" dirty="0" smtClean="0">
                <a:solidFill>
                  <a:srgbClr val="404040"/>
                </a:solidFill>
                <a:latin typeface="Arial"/>
                <a:cs typeface="Arial"/>
              </a:rPr>
              <a:t>Completion of competency exams</a:t>
            </a:r>
          </a:p>
          <a:p>
            <a:pPr>
              <a:buClr>
                <a:srgbClr val="75B436"/>
              </a:buClr>
              <a:buFont typeface="Arial"/>
              <a:buChar char="•"/>
            </a:pPr>
            <a:r>
              <a:rPr lang="en-US" dirty="0" smtClean="0">
                <a:solidFill>
                  <a:srgbClr val="404040"/>
                </a:solidFill>
                <a:latin typeface="Arial"/>
                <a:cs typeface="Arial"/>
              </a:rPr>
              <a:t>Completion of basic resident care course </a:t>
            </a:r>
          </a:p>
          <a:p>
            <a:pPr marL="0" indent="0">
              <a:buNone/>
            </a:pPr>
            <a:endParaRPr lang="en-US" dirty="0" smtClean="0">
              <a:solidFill>
                <a:srgbClr val="404040"/>
              </a:solidFill>
              <a:latin typeface="Arial"/>
              <a:cs typeface="Arial"/>
            </a:endParaRPr>
          </a:p>
          <a:p>
            <a:pPr marL="0" indent="0">
              <a:buNone/>
            </a:pPr>
            <a:r>
              <a:rPr lang="en-US" sz="2800" dirty="0" smtClean="0">
                <a:solidFill>
                  <a:srgbClr val="404040"/>
                </a:solidFill>
                <a:latin typeface="Arial"/>
                <a:cs typeface="Arial"/>
              </a:rPr>
              <a:t>Continue </a:t>
            </a:r>
            <a:r>
              <a:rPr lang="en-US" sz="2800" dirty="0">
                <a:solidFill>
                  <a:srgbClr val="404040"/>
                </a:solidFill>
                <a:latin typeface="Arial"/>
                <a:cs typeface="Arial"/>
              </a:rPr>
              <a:t>active status  on nurse aide </a:t>
            </a:r>
            <a:r>
              <a:rPr lang="en-US" sz="2800" dirty="0" smtClean="0">
                <a:solidFill>
                  <a:srgbClr val="404040"/>
                </a:solidFill>
                <a:latin typeface="Arial"/>
                <a:cs typeface="Arial"/>
              </a:rPr>
              <a:t>registry</a:t>
            </a:r>
            <a:endParaRPr lang="en-US" dirty="0">
              <a:solidFill>
                <a:srgbClr val="404040"/>
              </a:solidFill>
              <a:latin typeface="Arial"/>
              <a:cs typeface="Arial"/>
            </a:endParaRPr>
          </a:p>
          <a:p>
            <a:pPr lvl="1">
              <a:buClr>
                <a:srgbClr val="75B436"/>
              </a:buClr>
              <a:buFont typeface="Arial"/>
              <a:buChar char="•"/>
            </a:pPr>
            <a:r>
              <a:rPr lang="en-US" dirty="0">
                <a:solidFill>
                  <a:srgbClr val="404040"/>
                </a:solidFill>
                <a:latin typeface="Arial"/>
                <a:cs typeface="Arial"/>
              </a:rPr>
              <a:t>Work as a nurse </a:t>
            </a:r>
            <a:r>
              <a:rPr lang="en-US" dirty="0" smtClean="0">
                <a:solidFill>
                  <a:srgbClr val="404040"/>
                </a:solidFill>
                <a:latin typeface="Arial"/>
                <a:cs typeface="Arial"/>
              </a:rPr>
              <a:t>assistant (aide)</a:t>
            </a:r>
            <a:endParaRPr lang="en-US" dirty="0">
              <a:solidFill>
                <a:srgbClr val="404040"/>
              </a:solidFill>
              <a:latin typeface="Arial"/>
              <a:cs typeface="Arial"/>
            </a:endParaRPr>
          </a:p>
          <a:p>
            <a:pPr lvl="2">
              <a:buClr>
                <a:srgbClr val="75B436"/>
              </a:buClr>
              <a:buFont typeface="Arial"/>
              <a:buChar char="•"/>
            </a:pPr>
            <a:r>
              <a:rPr lang="en-US" dirty="0">
                <a:solidFill>
                  <a:srgbClr val="404040"/>
                </a:solidFill>
                <a:latin typeface="Arial"/>
                <a:cs typeface="Arial"/>
              </a:rPr>
              <a:t>Nursing  facility, hospital, home care</a:t>
            </a:r>
          </a:p>
          <a:p>
            <a:pPr lvl="1">
              <a:buClr>
                <a:srgbClr val="75B436"/>
              </a:buClr>
              <a:buFont typeface="Arial"/>
              <a:buChar char="•"/>
            </a:pPr>
            <a:endParaRPr lang="en-US" dirty="0">
              <a:solidFill>
                <a:srgbClr val="404040"/>
              </a:solidFill>
              <a:latin typeface="Arial"/>
              <a:cs typeface="Arial"/>
            </a:endParaRPr>
          </a:p>
          <a:p>
            <a:pPr lvl="1">
              <a:buClr>
                <a:srgbClr val="75B436"/>
              </a:buClr>
              <a:buFont typeface="Arial"/>
              <a:buChar char="•"/>
            </a:pPr>
            <a:r>
              <a:rPr lang="en-US" dirty="0">
                <a:solidFill>
                  <a:srgbClr val="404040"/>
                </a:solidFill>
                <a:latin typeface="Arial"/>
                <a:cs typeface="Arial"/>
              </a:rPr>
              <a:t>Provide nursing or nursing support</a:t>
            </a:r>
          </a:p>
          <a:p>
            <a:pPr lvl="2">
              <a:buClr>
                <a:srgbClr val="75B436"/>
              </a:buClr>
              <a:buFont typeface="Arial"/>
              <a:buChar char="•"/>
            </a:pPr>
            <a:r>
              <a:rPr lang="en-US" dirty="0">
                <a:solidFill>
                  <a:srgbClr val="404040"/>
                </a:solidFill>
                <a:latin typeface="Arial"/>
                <a:cs typeface="Arial"/>
              </a:rPr>
              <a:t>Within  scope of nursing assistant </a:t>
            </a:r>
            <a:r>
              <a:rPr lang="en-US" dirty="0" smtClean="0">
                <a:solidFill>
                  <a:srgbClr val="404040"/>
                </a:solidFill>
                <a:latin typeface="Arial"/>
                <a:cs typeface="Arial"/>
              </a:rPr>
              <a:t>practice</a:t>
            </a:r>
            <a:endParaRPr lang="en-US" dirty="0">
              <a:solidFill>
                <a:srgbClr val="404040"/>
              </a:solidFill>
              <a:latin typeface="Arial"/>
              <a:cs typeface="Arial"/>
            </a:endParaRPr>
          </a:p>
          <a:p>
            <a:endParaRPr lang="en-US" dirty="0">
              <a:solidFill>
                <a:srgbClr val="404040"/>
              </a:solidFill>
              <a:latin typeface="Arial"/>
              <a:cs typeface="Arial"/>
            </a:endParaRPr>
          </a:p>
        </p:txBody>
      </p:sp>
    </p:spTree>
    <p:extLst>
      <p:ext uri="{BB962C8B-B14F-4D97-AF65-F5344CB8AC3E}">
        <p14:creationId xmlns:p14="http://schemas.microsoft.com/office/powerpoint/2010/main" val="269150137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latin typeface="Arial"/>
                <a:cs typeface="Arial"/>
              </a:rPr>
              <a:t>ABC’s of a Successful Nursing Assistant</a:t>
            </a:r>
            <a:endParaRPr lang="en-US" sz="2800" dirty="0">
              <a:latin typeface="Arial"/>
              <a:cs typeface="Arial"/>
            </a:endParaRPr>
          </a:p>
        </p:txBody>
      </p:sp>
      <p:sp>
        <p:nvSpPr>
          <p:cNvPr id="3" name="Content Placeholder 2"/>
          <p:cNvSpPr>
            <a:spLocks noGrp="1"/>
          </p:cNvSpPr>
          <p:nvPr>
            <p:ph sz="quarter" idx="1"/>
          </p:nvPr>
        </p:nvSpPr>
        <p:spPr/>
        <p:txBody>
          <a:bodyPr>
            <a:normAutofit/>
          </a:bodyPr>
          <a:lstStyle/>
          <a:p>
            <a:pPr>
              <a:buClr>
                <a:srgbClr val="75B436"/>
              </a:buClr>
              <a:buFont typeface="Arial"/>
              <a:buChar char="•"/>
            </a:pPr>
            <a:r>
              <a:rPr lang="en-US" sz="2500" dirty="0" smtClean="0">
                <a:solidFill>
                  <a:srgbClr val="404040"/>
                </a:solidFill>
                <a:latin typeface="Arial"/>
                <a:cs typeface="Arial"/>
              </a:rPr>
              <a:t>A good employee =  A good Nursing Assistant</a:t>
            </a:r>
          </a:p>
          <a:p>
            <a:pPr lvl="1">
              <a:buClr>
                <a:srgbClr val="75B436"/>
              </a:buClr>
              <a:buFont typeface="Arial"/>
              <a:buChar char="•"/>
            </a:pPr>
            <a:r>
              <a:rPr lang="en-US" dirty="0" smtClean="0">
                <a:solidFill>
                  <a:srgbClr val="404040"/>
                </a:solidFill>
                <a:latin typeface="Arial"/>
                <a:cs typeface="Arial"/>
              </a:rPr>
              <a:t>An employer expects :</a:t>
            </a:r>
          </a:p>
          <a:p>
            <a:pPr lvl="2">
              <a:lnSpc>
                <a:spcPct val="150000"/>
              </a:lnSpc>
              <a:buClr>
                <a:srgbClr val="75B436"/>
              </a:buClr>
              <a:buFont typeface="Arial"/>
              <a:buChar char="•"/>
            </a:pPr>
            <a:r>
              <a:rPr lang="en-US" dirty="0">
                <a:solidFill>
                  <a:srgbClr val="404040"/>
                </a:solidFill>
                <a:latin typeface="Arial"/>
                <a:cs typeface="Arial"/>
              </a:rPr>
              <a:t>Elect to be at work every day. Notify </a:t>
            </a:r>
            <a:r>
              <a:rPr lang="en-US" dirty="0" smtClean="0">
                <a:solidFill>
                  <a:srgbClr val="404040"/>
                </a:solidFill>
                <a:latin typeface="Arial"/>
                <a:cs typeface="Arial"/>
              </a:rPr>
              <a:t>supervisor </a:t>
            </a:r>
            <a:r>
              <a:rPr lang="en-US" dirty="0">
                <a:solidFill>
                  <a:srgbClr val="404040"/>
                </a:solidFill>
                <a:latin typeface="Arial"/>
                <a:cs typeface="Arial"/>
              </a:rPr>
              <a:t>when </a:t>
            </a:r>
            <a:r>
              <a:rPr lang="en-US" dirty="0" smtClean="0">
                <a:solidFill>
                  <a:srgbClr val="404040"/>
                </a:solidFill>
                <a:latin typeface="Arial"/>
                <a:cs typeface="Arial"/>
              </a:rPr>
              <a:t>ill.</a:t>
            </a:r>
            <a:endParaRPr lang="en-US" dirty="0">
              <a:solidFill>
                <a:srgbClr val="404040"/>
              </a:solidFill>
              <a:latin typeface="Arial"/>
              <a:cs typeface="Arial"/>
            </a:endParaRPr>
          </a:p>
          <a:p>
            <a:pPr lvl="2">
              <a:lnSpc>
                <a:spcPct val="150000"/>
              </a:lnSpc>
              <a:buClr>
                <a:srgbClr val="75B436"/>
              </a:buClr>
              <a:buFont typeface="Arial"/>
              <a:buChar char="•"/>
            </a:pPr>
            <a:r>
              <a:rPr lang="en-US" dirty="0" smtClean="0">
                <a:solidFill>
                  <a:srgbClr val="404040"/>
                </a:solidFill>
                <a:latin typeface="Arial"/>
                <a:cs typeface="Arial"/>
              </a:rPr>
              <a:t>Correct dress and good personal hygiene</a:t>
            </a:r>
          </a:p>
          <a:p>
            <a:pPr lvl="2">
              <a:lnSpc>
                <a:spcPct val="150000"/>
              </a:lnSpc>
              <a:buClr>
                <a:srgbClr val="75B436"/>
              </a:buClr>
              <a:buFont typeface="Arial"/>
              <a:buChar char="•"/>
            </a:pPr>
            <a:r>
              <a:rPr lang="en-US" dirty="0" smtClean="0">
                <a:solidFill>
                  <a:srgbClr val="404040"/>
                </a:solidFill>
                <a:latin typeface="Arial"/>
                <a:cs typeface="Arial"/>
              </a:rPr>
              <a:t>Do the job to the best ability</a:t>
            </a:r>
          </a:p>
          <a:p>
            <a:pPr lvl="2">
              <a:lnSpc>
                <a:spcPct val="150000"/>
              </a:lnSpc>
              <a:buClr>
                <a:srgbClr val="75B436"/>
              </a:buClr>
              <a:buFont typeface="Arial"/>
              <a:buChar char="•"/>
            </a:pPr>
            <a:r>
              <a:rPr lang="en-US" dirty="0" smtClean="0">
                <a:solidFill>
                  <a:srgbClr val="404040"/>
                </a:solidFill>
                <a:latin typeface="Arial"/>
                <a:cs typeface="Arial"/>
              </a:rPr>
              <a:t>Follow the rules of the facility</a:t>
            </a:r>
          </a:p>
          <a:p>
            <a:pPr lvl="2">
              <a:lnSpc>
                <a:spcPct val="150000"/>
              </a:lnSpc>
              <a:buClr>
                <a:srgbClr val="75B436"/>
              </a:buClr>
              <a:buFont typeface="Arial"/>
              <a:buChar char="•"/>
            </a:pPr>
            <a:r>
              <a:rPr lang="en-US" dirty="0">
                <a:solidFill>
                  <a:srgbClr val="404040"/>
                </a:solidFill>
                <a:latin typeface="Arial"/>
                <a:cs typeface="Arial"/>
              </a:rPr>
              <a:t>A positive attitude about self, job, and employer</a:t>
            </a:r>
          </a:p>
          <a:p>
            <a:pPr lvl="2">
              <a:lnSpc>
                <a:spcPct val="150000"/>
              </a:lnSpc>
              <a:buClr>
                <a:srgbClr val="75B436"/>
              </a:buClr>
              <a:buFont typeface="Arial"/>
              <a:buChar char="•"/>
            </a:pPr>
            <a:r>
              <a:rPr lang="en-US" dirty="0" smtClean="0">
                <a:solidFill>
                  <a:srgbClr val="404040"/>
                </a:solidFill>
                <a:latin typeface="Arial"/>
                <a:cs typeface="Arial"/>
              </a:rPr>
              <a:t>Get along with the rest of the staff</a:t>
            </a:r>
          </a:p>
          <a:p>
            <a:pPr lvl="2">
              <a:lnSpc>
                <a:spcPct val="150000"/>
              </a:lnSpc>
              <a:buClr>
                <a:srgbClr val="75B436"/>
              </a:buClr>
              <a:buFont typeface="Arial"/>
              <a:buChar char="•"/>
            </a:pPr>
            <a:r>
              <a:rPr lang="en-US" dirty="0" smtClean="0">
                <a:solidFill>
                  <a:srgbClr val="404040"/>
                </a:solidFill>
                <a:latin typeface="Arial"/>
                <a:cs typeface="Arial"/>
              </a:rPr>
              <a:t>Honor the residents as individuals who deserve respect</a:t>
            </a:r>
          </a:p>
          <a:p>
            <a:pPr lvl="2">
              <a:buClr>
                <a:srgbClr val="75B436"/>
              </a:buClr>
              <a:buFont typeface="Arial"/>
              <a:buChar char="•"/>
            </a:pPr>
            <a:endParaRPr lang="en-US" dirty="0">
              <a:solidFill>
                <a:srgbClr val="404040"/>
              </a:solidFill>
              <a:latin typeface="Arial"/>
              <a:cs typeface="Arial"/>
            </a:endParaRPr>
          </a:p>
        </p:txBody>
      </p:sp>
    </p:spTree>
    <p:extLst>
      <p:ext uri="{BB962C8B-B14F-4D97-AF65-F5344CB8AC3E}">
        <p14:creationId xmlns:p14="http://schemas.microsoft.com/office/powerpoint/2010/main" val="415736003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latin typeface="Arial"/>
                <a:cs typeface="Arial"/>
              </a:rPr>
              <a:t>Licensed Practical Nurses (LPNs)</a:t>
            </a:r>
            <a:endParaRPr lang="en-US" sz="3200" b="1" dirty="0">
              <a:latin typeface="Arial"/>
              <a:cs typeface="Arial"/>
            </a:endParaRPr>
          </a:p>
        </p:txBody>
      </p:sp>
      <p:sp>
        <p:nvSpPr>
          <p:cNvPr id="3" name="Content Placeholder 2"/>
          <p:cNvSpPr>
            <a:spLocks noGrp="1"/>
          </p:cNvSpPr>
          <p:nvPr>
            <p:ph sz="quarter" idx="1"/>
          </p:nvPr>
        </p:nvSpPr>
        <p:spPr>
          <a:xfrm>
            <a:off x="457200" y="1600200"/>
            <a:ext cx="7467600" cy="4873752"/>
          </a:xfrm>
        </p:spPr>
        <p:txBody>
          <a:bodyPr/>
          <a:lstStyle/>
          <a:p>
            <a:pPr>
              <a:buClr>
                <a:srgbClr val="75B436"/>
              </a:buClr>
              <a:buFont typeface="Arial"/>
              <a:buChar char="•"/>
            </a:pPr>
            <a:r>
              <a:rPr lang="en-US" dirty="0" smtClean="0">
                <a:solidFill>
                  <a:srgbClr val="404040"/>
                </a:solidFill>
                <a:latin typeface="Arial"/>
                <a:cs typeface="Arial"/>
              </a:rPr>
              <a:t>Work under the supervision of physicians or RNs</a:t>
            </a:r>
          </a:p>
          <a:p>
            <a:pPr>
              <a:buClr>
                <a:srgbClr val="75B436"/>
              </a:buClr>
              <a:buFont typeface="Arial"/>
              <a:buChar char="•"/>
            </a:pPr>
            <a:endParaRPr lang="en-US" dirty="0" smtClean="0">
              <a:solidFill>
                <a:srgbClr val="404040"/>
              </a:solidFill>
              <a:latin typeface="Arial"/>
              <a:cs typeface="Arial"/>
            </a:endParaRPr>
          </a:p>
          <a:p>
            <a:pPr>
              <a:buClr>
                <a:srgbClr val="75B436"/>
              </a:buClr>
              <a:buFont typeface="Arial"/>
              <a:buChar char="•"/>
            </a:pPr>
            <a:r>
              <a:rPr lang="en-US" dirty="0" smtClean="0">
                <a:solidFill>
                  <a:srgbClr val="404040"/>
                </a:solidFill>
                <a:latin typeface="Arial"/>
                <a:cs typeface="Arial"/>
              </a:rPr>
              <a:t>Provide patient care requiring technical knowledge (but not the level of education of an RN)</a:t>
            </a:r>
          </a:p>
          <a:p>
            <a:pPr>
              <a:buClr>
                <a:srgbClr val="75B436"/>
              </a:buClr>
              <a:buFont typeface="Arial"/>
              <a:buChar char="•"/>
            </a:pPr>
            <a:endParaRPr lang="en-US" dirty="0" smtClean="0">
              <a:solidFill>
                <a:srgbClr val="404040"/>
              </a:solidFill>
              <a:latin typeface="Arial"/>
              <a:cs typeface="Arial"/>
            </a:endParaRPr>
          </a:p>
          <a:p>
            <a:pPr>
              <a:buClr>
                <a:srgbClr val="75B436"/>
              </a:buClr>
              <a:buFont typeface="Arial"/>
              <a:buChar char="•"/>
            </a:pPr>
            <a:r>
              <a:rPr lang="en-US" dirty="0" smtClean="0">
                <a:solidFill>
                  <a:srgbClr val="404040"/>
                </a:solidFill>
                <a:latin typeface="Arial"/>
                <a:cs typeface="Arial"/>
              </a:rPr>
              <a:t>Care determined by work environment</a:t>
            </a:r>
          </a:p>
          <a:p>
            <a:pPr>
              <a:buClr>
                <a:srgbClr val="75B436"/>
              </a:buClr>
              <a:buFont typeface="Arial"/>
              <a:buChar char="•"/>
            </a:pPr>
            <a:endParaRPr lang="en-US" dirty="0" smtClean="0">
              <a:solidFill>
                <a:srgbClr val="404040"/>
              </a:solidFill>
              <a:latin typeface="Arial"/>
              <a:cs typeface="Arial"/>
            </a:endParaRPr>
          </a:p>
          <a:p>
            <a:pPr>
              <a:buClr>
                <a:srgbClr val="75B436"/>
              </a:buClr>
              <a:buFont typeface="Arial"/>
              <a:buChar char="•"/>
            </a:pPr>
            <a:r>
              <a:rPr lang="en-US" dirty="0" smtClean="0">
                <a:solidFill>
                  <a:srgbClr val="404040"/>
                </a:solidFill>
                <a:latin typeface="Arial"/>
                <a:cs typeface="Arial"/>
              </a:rPr>
              <a:t>State laws regulate the extent of duties</a:t>
            </a:r>
          </a:p>
          <a:p>
            <a:pPr>
              <a:buClr>
                <a:srgbClr val="75B436"/>
              </a:buClr>
              <a:buFont typeface="Arial"/>
              <a:buChar char="•"/>
            </a:pPr>
            <a:endParaRPr lang="en-US" dirty="0" smtClean="0">
              <a:solidFill>
                <a:srgbClr val="404040"/>
              </a:solidFill>
              <a:latin typeface="Arial"/>
              <a:cs typeface="Arial"/>
            </a:endParaRPr>
          </a:p>
          <a:p>
            <a:pPr>
              <a:buClr>
                <a:srgbClr val="75B436"/>
              </a:buClr>
              <a:buFont typeface="Arial"/>
              <a:buChar char="•"/>
            </a:pPr>
            <a:r>
              <a:rPr lang="en-US" dirty="0" smtClean="0">
                <a:solidFill>
                  <a:srgbClr val="404040"/>
                </a:solidFill>
                <a:latin typeface="Arial"/>
                <a:cs typeface="Arial"/>
                <a:hlinkClick r:id="rId3"/>
              </a:rPr>
              <a:t>www.discovernursing.com</a:t>
            </a:r>
            <a:r>
              <a:rPr lang="en-US" dirty="0" smtClean="0">
                <a:solidFill>
                  <a:srgbClr val="404040"/>
                </a:solidFill>
                <a:latin typeface="Arial"/>
                <a:cs typeface="Arial"/>
              </a:rPr>
              <a:t> </a:t>
            </a:r>
            <a:endParaRPr lang="en-US" dirty="0">
              <a:solidFill>
                <a:srgbClr val="404040"/>
              </a:solidFill>
              <a:latin typeface="Arial"/>
              <a:cs typeface="Arial"/>
            </a:endParaRPr>
          </a:p>
        </p:txBody>
      </p:sp>
    </p:spTree>
    <p:extLst>
      <p:ext uri="{BB962C8B-B14F-4D97-AF65-F5344CB8AC3E}">
        <p14:creationId xmlns:p14="http://schemas.microsoft.com/office/powerpoint/2010/main" val="306197724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7467600" cy="1295400"/>
          </a:xfrm>
        </p:spPr>
        <p:txBody>
          <a:bodyPr>
            <a:normAutofit/>
          </a:bodyPr>
          <a:lstStyle/>
          <a:p>
            <a:r>
              <a:rPr lang="en-US" sz="2400" b="1" dirty="0">
                <a:latin typeface="Arial"/>
                <a:cs typeface="Arial"/>
              </a:rPr>
              <a:t>Graduates of the Practical Nursing Program are prepared to:</a:t>
            </a:r>
            <a:r>
              <a:rPr lang="en-US" sz="2400" dirty="0">
                <a:latin typeface="Arial"/>
                <a:cs typeface="Arial"/>
              </a:rPr>
              <a:t/>
            </a:r>
            <a:br>
              <a:rPr lang="en-US" sz="2400" dirty="0">
                <a:latin typeface="Arial"/>
                <a:cs typeface="Arial"/>
              </a:rPr>
            </a:br>
            <a:endParaRPr lang="en-US" sz="2400" dirty="0">
              <a:latin typeface="Arial"/>
              <a:cs typeface="Arial"/>
            </a:endParaRPr>
          </a:p>
        </p:txBody>
      </p:sp>
      <p:sp>
        <p:nvSpPr>
          <p:cNvPr id="4" name="Content Placeholder 3"/>
          <p:cNvSpPr>
            <a:spLocks noGrp="1"/>
          </p:cNvSpPr>
          <p:nvPr>
            <p:ph sz="quarter" idx="1"/>
          </p:nvPr>
        </p:nvSpPr>
        <p:spPr/>
        <p:txBody>
          <a:bodyPr>
            <a:normAutofit fontScale="77500" lnSpcReduction="20000"/>
          </a:bodyPr>
          <a:lstStyle/>
          <a:p>
            <a:pPr>
              <a:buClr>
                <a:srgbClr val="75B436"/>
              </a:buClr>
              <a:buFont typeface="Arial"/>
              <a:buChar char="•"/>
            </a:pPr>
            <a:r>
              <a:rPr lang="en-US" dirty="0" smtClean="0">
                <a:solidFill>
                  <a:srgbClr val="404040"/>
                </a:solidFill>
                <a:latin typeface="Arial"/>
                <a:cs typeface="Arial"/>
              </a:rPr>
              <a:t>Apply </a:t>
            </a:r>
            <a:r>
              <a:rPr lang="en-US" dirty="0">
                <a:solidFill>
                  <a:srgbClr val="404040"/>
                </a:solidFill>
                <a:latin typeface="Arial"/>
                <a:cs typeface="Arial"/>
              </a:rPr>
              <a:t>critical thinking skills to assist with the steps of the nursing process to provide appropriate care in response to the health-illness continuum. </a:t>
            </a:r>
          </a:p>
          <a:p>
            <a:pPr>
              <a:buClr>
                <a:srgbClr val="75B436"/>
              </a:buClr>
              <a:buFont typeface="Arial"/>
              <a:buChar char="•"/>
            </a:pPr>
            <a:r>
              <a:rPr lang="en-US" dirty="0">
                <a:solidFill>
                  <a:srgbClr val="404040"/>
                </a:solidFill>
                <a:latin typeface="Arial"/>
                <a:cs typeface="Arial"/>
              </a:rPr>
              <a:t>Use therapeutic communication techniques with individuals, families, groups, and members of the health care team. </a:t>
            </a:r>
          </a:p>
          <a:p>
            <a:pPr>
              <a:buClr>
                <a:srgbClr val="75B436"/>
              </a:buClr>
              <a:buFont typeface="Arial"/>
              <a:buChar char="•"/>
            </a:pPr>
            <a:r>
              <a:rPr lang="en-US" dirty="0">
                <a:solidFill>
                  <a:srgbClr val="404040"/>
                </a:solidFill>
                <a:latin typeface="Arial"/>
                <a:cs typeface="Arial"/>
              </a:rPr>
              <a:t>Demonstrate positive role behaviors and caring attitudes reflecting a commitment to ensure high standards of nursing practice. </a:t>
            </a:r>
          </a:p>
          <a:p>
            <a:pPr>
              <a:buClr>
                <a:srgbClr val="75B436"/>
              </a:buClr>
              <a:buFont typeface="Arial"/>
              <a:buChar char="•"/>
            </a:pPr>
            <a:r>
              <a:rPr lang="en-US" dirty="0">
                <a:solidFill>
                  <a:srgbClr val="404040"/>
                </a:solidFill>
                <a:latin typeface="Arial"/>
                <a:cs typeface="Arial"/>
              </a:rPr>
              <a:t>Demonstrate safe performance of required nursing skills. </a:t>
            </a:r>
          </a:p>
          <a:p>
            <a:pPr>
              <a:buClr>
                <a:srgbClr val="75B436"/>
              </a:buClr>
              <a:buFont typeface="Arial"/>
              <a:buChar char="•"/>
            </a:pPr>
            <a:r>
              <a:rPr lang="en-US" dirty="0">
                <a:solidFill>
                  <a:srgbClr val="404040"/>
                </a:solidFill>
                <a:latin typeface="Arial"/>
                <a:cs typeface="Arial"/>
              </a:rPr>
              <a:t>Use a patient-centered approach when providing nursing care for individuals, families, and groups respecting cultural, spiritual and ethnic diversity. </a:t>
            </a:r>
          </a:p>
          <a:p>
            <a:pPr>
              <a:buClr>
                <a:srgbClr val="75B436"/>
              </a:buClr>
              <a:buFont typeface="Arial"/>
              <a:buChar char="•"/>
            </a:pPr>
            <a:r>
              <a:rPr lang="en-US" dirty="0">
                <a:solidFill>
                  <a:srgbClr val="404040"/>
                </a:solidFill>
                <a:latin typeface="Arial"/>
                <a:cs typeface="Arial"/>
              </a:rPr>
              <a:t>Review the nursing literature to apply evidence-based practice to nursing care. </a:t>
            </a:r>
          </a:p>
          <a:p>
            <a:pPr>
              <a:buClr>
                <a:srgbClr val="75B436"/>
              </a:buClr>
              <a:buFont typeface="Arial"/>
              <a:buChar char="•"/>
            </a:pPr>
            <a:r>
              <a:rPr lang="en-US" dirty="0">
                <a:solidFill>
                  <a:srgbClr val="404040"/>
                </a:solidFill>
                <a:latin typeface="Arial"/>
                <a:cs typeface="Arial"/>
              </a:rPr>
              <a:t>Utilize informatics to communicate, manage knowledge, mitigate error, and support decision-making. </a:t>
            </a:r>
          </a:p>
          <a:p>
            <a:pPr>
              <a:buClr>
                <a:srgbClr val="75B436"/>
              </a:buClr>
              <a:buFont typeface="Arial"/>
              <a:buChar char="•"/>
            </a:pPr>
            <a:r>
              <a:rPr lang="en-US" dirty="0">
                <a:solidFill>
                  <a:srgbClr val="404040"/>
                </a:solidFill>
                <a:latin typeface="Arial"/>
                <a:cs typeface="Arial"/>
              </a:rPr>
              <a:t>Collaborate with members of the interdisciplinary health care team and contribute to continuous quality improvement. </a:t>
            </a:r>
          </a:p>
          <a:p>
            <a:pPr>
              <a:buClr>
                <a:srgbClr val="75B436"/>
              </a:buClr>
              <a:buFont typeface="Arial"/>
              <a:buChar char="•"/>
            </a:pPr>
            <a:endParaRPr lang="en-US" dirty="0">
              <a:solidFill>
                <a:srgbClr val="404040"/>
              </a:solidFill>
              <a:latin typeface="Arial"/>
              <a:cs typeface="Arial"/>
            </a:endParaRPr>
          </a:p>
        </p:txBody>
      </p:sp>
    </p:spTree>
    <p:extLst>
      <p:ext uri="{BB962C8B-B14F-4D97-AF65-F5344CB8AC3E}">
        <p14:creationId xmlns:p14="http://schemas.microsoft.com/office/powerpoint/2010/main" val="25602146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p:cNvSpPr>
            <a:spLocks noGrp="1" noChangeArrowheads="1"/>
          </p:cNvSpPr>
          <p:nvPr>
            <p:ph type="title"/>
          </p:nvPr>
        </p:nvSpPr>
        <p:spPr>
          <a:xfrm>
            <a:off x="457200" y="152400"/>
            <a:ext cx="8686800" cy="609600"/>
          </a:xfrm>
        </p:spPr>
        <p:txBody>
          <a:bodyPr>
            <a:noAutofit/>
          </a:bodyPr>
          <a:lstStyle/>
          <a:p>
            <a:pPr eaLnBrk="1" hangingPunct="1"/>
            <a:r>
              <a:rPr lang="en-US" sz="3200" dirty="0" smtClean="0">
                <a:latin typeface="Arial"/>
                <a:cs typeface="Arial"/>
              </a:rPr>
              <a:t>Why would anyone want to be a nurse?</a:t>
            </a:r>
          </a:p>
        </p:txBody>
      </p:sp>
      <p:sp>
        <p:nvSpPr>
          <p:cNvPr id="3075" name="Rectangle 8"/>
          <p:cNvSpPr>
            <a:spLocks noGrp="1" noChangeArrowheads="1"/>
          </p:cNvSpPr>
          <p:nvPr>
            <p:ph type="body" sz="half" idx="1"/>
          </p:nvPr>
        </p:nvSpPr>
        <p:spPr>
          <a:xfrm>
            <a:off x="1371600" y="2209800"/>
            <a:ext cx="1219200" cy="2133600"/>
          </a:xfrm>
        </p:spPr>
        <p:txBody>
          <a:bodyPr/>
          <a:lstStyle/>
          <a:p>
            <a:pPr eaLnBrk="1" hangingPunct="1"/>
            <a:endParaRPr lang="en-US" dirty="0" smtClean="0">
              <a:latin typeface="Arial"/>
              <a:cs typeface="Arial"/>
            </a:endParaRPr>
          </a:p>
        </p:txBody>
      </p:sp>
      <p:sp>
        <p:nvSpPr>
          <p:cNvPr id="3076" name="Rectangle 9"/>
          <p:cNvSpPr>
            <a:spLocks noGrp="1" noChangeArrowheads="1"/>
          </p:cNvSpPr>
          <p:nvPr>
            <p:ph type="body" sz="half" idx="2"/>
          </p:nvPr>
        </p:nvSpPr>
        <p:spPr>
          <a:xfrm>
            <a:off x="4648200" y="1828800"/>
            <a:ext cx="4114800" cy="2895600"/>
          </a:xfrm>
        </p:spPr>
        <p:txBody>
          <a:bodyPr>
            <a:normAutofit/>
          </a:bodyPr>
          <a:lstStyle/>
          <a:p>
            <a:pPr eaLnBrk="1" hangingPunct="1">
              <a:buClr>
                <a:srgbClr val="75B436"/>
              </a:buClr>
              <a:buFont typeface="Arial"/>
              <a:buChar char="•"/>
            </a:pPr>
            <a:r>
              <a:rPr lang="en-US" dirty="0" smtClean="0">
                <a:solidFill>
                  <a:srgbClr val="404040"/>
                </a:solidFill>
                <a:latin typeface="Arial"/>
                <a:cs typeface="Arial"/>
              </a:rPr>
              <a:t>Life long profession</a:t>
            </a:r>
          </a:p>
          <a:p>
            <a:pPr marL="0" indent="0" eaLnBrk="1" hangingPunct="1">
              <a:buClr>
                <a:srgbClr val="75B436"/>
              </a:buClr>
              <a:buFont typeface="Arial"/>
              <a:buChar char="•"/>
            </a:pPr>
            <a:endParaRPr lang="en-US" dirty="0" smtClean="0">
              <a:solidFill>
                <a:srgbClr val="404040"/>
              </a:solidFill>
              <a:latin typeface="Arial"/>
              <a:cs typeface="Arial"/>
            </a:endParaRPr>
          </a:p>
          <a:p>
            <a:pPr eaLnBrk="1" hangingPunct="1">
              <a:buClr>
                <a:srgbClr val="75B436"/>
              </a:buClr>
              <a:buFont typeface="Arial"/>
              <a:buChar char="•"/>
            </a:pPr>
            <a:r>
              <a:rPr lang="en-US" dirty="0" smtClean="0">
                <a:solidFill>
                  <a:srgbClr val="404040"/>
                </a:solidFill>
                <a:latin typeface="Arial"/>
                <a:cs typeface="Arial"/>
              </a:rPr>
              <a:t>Employment possibilities</a:t>
            </a:r>
          </a:p>
          <a:p>
            <a:pPr marL="0" indent="0" eaLnBrk="1" hangingPunct="1">
              <a:buClr>
                <a:srgbClr val="75B436"/>
              </a:buClr>
              <a:buFont typeface="Arial"/>
              <a:buChar char="•"/>
            </a:pPr>
            <a:endParaRPr lang="en-US" dirty="0" smtClean="0">
              <a:solidFill>
                <a:srgbClr val="404040"/>
              </a:solidFill>
              <a:latin typeface="Arial"/>
              <a:cs typeface="Arial"/>
            </a:endParaRPr>
          </a:p>
          <a:p>
            <a:pPr eaLnBrk="1" hangingPunct="1">
              <a:buClr>
                <a:srgbClr val="75B436"/>
              </a:buClr>
              <a:buFont typeface="Arial"/>
              <a:buChar char="•"/>
            </a:pPr>
            <a:r>
              <a:rPr lang="en-US" dirty="0" smtClean="0">
                <a:solidFill>
                  <a:srgbClr val="404040"/>
                </a:solidFill>
                <a:latin typeface="Arial"/>
                <a:cs typeface="Arial"/>
              </a:rPr>
              <a:t>Personal satisfaction</a:t>
            </a:r>
          </a:p>
          <a:p>
            <a:pPr marL="0" indent="0">
              <a:buClr>
                <a:srgbClr val="75B436"/>
              </a:buClr>
              <a:buFont typeface="Arial"/>
              <a:buChar char="•"/>
            </a:pPr>
            <a:endParaRPr lang="en-US" sz="2600" dirty="0" smtClean="0">
              <a:solidFill>
                <a:srgbClr val="404040"/>
              </a:solidFill>
              <a:latin typeface="Arial"/>
              <a:cs typeface="Arial"/>
            </a:endParaRPr>
          </a:p>
          <a:p>
            <a:pPr>
              <a:buClr>
                <a:srgbClr val="75B436"/>
              </a:buClr>
              <a:buFont typeface="Arial"/>
              <a:buChar char="•"/>
            </a:pPr>
            <a:endParaRPr lang="en-US" dirty="0">
              <a:solidFill>
                <a:srgbClr val="404040"/>
              </a:solidFill>
              <a:latin typeface="Arial"/>
              <a:cs typeface="Arial"/>
            </a:endParaRPr>
          </a:p>
          <a:p>
            <a:pPr>
              <a:buClr>
                <a:srgbClr val="75B436"/>
              </a:buClr>
              <a:buFont typeface="Arial"/>
              <a:buChar char="•"/>
            </a:pPr>
            <a:endParaRPr lang="en-US" dirty="0" smtClean="0">
              <a:solidFill>
                <a:srgbClr val="404040"/>
              </a:solidFill>
              <a:latin typeface="Arial"/>
              <a:cs typeface="Arial"/>
            </a:endParaRPr>
          </a:p>
          <a:p>
            <a:pPr eaLnBrk="1" hangingPunct="1">
              <a:buClr>
                <a:srgbClr val="75B436"/>
              </a:buClr>
              <a:buFont typeface="Arial"/>
              <a:buChar char="•"/>
            </a:pPr>
            <a:endParaRPr lang="en-US" dirty="0">
              <a:solidFill>
                <a:srgbClr val="404040"/>
              </a:solidFill>
              <a:latin typeface="Arial"/>
              <a:cs typeface="Arial"/>
            </a:endParaRPr>
          </a:p>
          <a:p>
            <a:pPr eaLnBrk="1" hangingPunct="1">
              <a:buClr>
                <a:srgbClr val="75B436"/>
              </a:buClr>
              <a:buFont typeface="Arial"/>
              <a:buChar char="•"/>
            </a:pPr>
            <a:endParaRPr lang="en-US" dirty="0">
              <a:solidFill>
                <a:srgbClr val="404040"/>
              </a:solidFill>
              <a:latin typeface="Arial"/>
              <a:cs typeface="Arial"/>
            </a:endParaRPr>
          </a:p>
          <a:p>
            <a:pPr eaLnBrk="1" hangingPunct="1">
              <a:buClr>
                <a:srgbClr val="75B436"/>
              </a:buClr>
              <a:buFont typeface="Arial"/>
              <a:buChar char="•"/>
            </a:pPr>
            <a:endParaRPr lang="en-US" dirty="0" smtClean="0">
              <a:solidFill>
                <a:srgbClr val="404040"/>
              </a:solidFill>
              <a:latin typeface="Arial"/>
              <a:cs typeface="Arial"/>
            </a:endParaRPr>
          </a:p>
        </p:txBody>
      </p:sp>
      <p:pic>
        <p:nvPicPr>
          <p:cNvPr id="3077" name="Picture 4" descr="MPj01849460000[1]"/>
          <p:cNvPicPr>
            <a:picLocks noGrp="1" noChangeAspect="1" noChangeArrowheads="1"/>
          </p:cNvPicPr>
          <p:nvPr>
            <p:ph sz="half" idx="4294967295"/>
          </p:nvPr>
        </p:nvPicPr>
        <p:blipFill>
          <a:blip r:embed="rId3">
            <a:extLst>
              <a:ext uri="{28A0092B-C50C-407E-A947-70E740481C1C}">
                <a14:useLocalDpi xmlns:a14="http://schemas.microsoft.com/office/drawing/2010/main" val="0"/>
              </a:ext>
            </a:extLst>
          </a:blip>
          <a:srcRect/>
          <a:stretch>
            <a:fillRect/>
          </a:stretch>
        </p:blipFill>
        <p:spPr>
          <a:xfrm>
            <a:off x="533400" y="1524000"/>
            <a:ext cx="3259138" cy="4876800"/>
          </a:xfrm>
          <a:noFill/>
        </p:spPr>
      </p:pic>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title"/>
          </p:nvPr>
        </p:nvSpPr>
        <p:spPr>
          <a:xfrm>
            <a:off x="457200" y="122238"/>
            <a:ext cx="7467600" cy="639762"/>
          </a:xfrm>
        </p:spPr>
        <p:txBody>
          <a:bodyPr>
            <a:noAutofit/>
          </a:bodyPr>
          <a:lstStyle/>
          <a:p>
            <a:pPr eaLnBrk="1" hangingPunct="1"/>
            <a:r>
              <a:rPr lang="en-US" sz="3200" dirty="0" smtClean="0">
                <a:latin typeface="Arial"/>
                <a:cs typeface="Arial"/>
              </a:rPr>
              <a:t>What does it take to be a nurse?</a:t>
            </a:r>
          </a:p>
        </p:txBody>
      </p:sp>
      <p:sp>
        <p:nvSpPr>
          <p:cNvPr id="4100" name="Rectangle 9"/>
          <p:cNvSpPr>
            <a:spLocks noGrp="1" noChangeArrowheads="1"/>
          </p:cNvSpPr>
          <p:nvPr>
            <p:ph type="body" sz="half" idx="2"/>
          </p:nvPr>
        </p:nvSpPr>
        <p:spPr>
          <a:xfrm>
            <a:off x="4191000" y="1600200"/>
            <a:ext cx="4114800" cy="5029200"/>
          </a:xfrm>
        </p:spPr>
        <p:txBody>
          <a:bodyPr>
            <a:normAutofit/>
          </a:bodyPr>
          <a:lstStyle/>
          <a:p>
            <a:pPr eaLnBrk="1" hangingPunct="1">
              <a:buClr>
                <a:srgbClr val="75B436"/>
              </a:buClr>
              <a:buFont typeface="Arial"/>
              <a:buChar char="•"/>
            </a:pPr>
            <a:r>
              <a:rPr lang="en-US" sz="2000" dirty="0" smtClean="0">
                <a:solidFill>
                  <a:srgbClr val="404040"/>
                </a:solidFill>
                <a:latin typeface="Arial"/>
                <a:cs typeface="Arial"/>
              </a:rPr>
              <a:t>Compassion &amp; Dedication</a:t>
            </a:r>
          </a:p>
          <a:p>
            <a:pPr eaLnBrk="1" hangingPunct="1">
              <a:buClr>
                <a:srgbClr val="75B436"/>
              </a:buClr>
              <a:buFont typeface="Arial"/>
              <a:buChar char="•"/>
            </a:pPr>
            <a:r>
              <a:rPr lang="en-US" sz="2000" dirty="0" smtClean="0">
                <a:solidFill>
                  <a:srgbClr val="404040"/>
                </a:solidFill>
                <a:latin typeface="Arial"/>
                <a:cs typeface="Arial"/>
              </a:rPr>
              <a:t>Work ethics</a:t>
            </a:r>
          </a:p>
          <a:p>
            <a:pPr eaLnBrk="1" hangingPunct="1">
              <a:buClr>
                <a:srgbClr val="75B436"/>
              </a:buClr>
              <a:buFont typeface="Arial"/>
              <a:buChar char="•"/>
            </a:pPr>
            <a:r>
              <a:rPr lang="en-US" sz="2000" dirty="0" smtClean="0">
                <a:solidFill>
                  <a:srgbClr val="404040"/>
                </a:solidFill>
                <a:latin typeface="Arial"/>
                <a:cs typeface="Arial"/>
              </a:rPr>
              <a:t>Formal nursing education</a:t>
            </a:r>
          </a:p>
          <a:p>
            <a:pPr eaLnBrk="1" hangingPunct="1">
              <a:buClr>
                <a:srgbClr val="75B436"/>
              </a:buClr>
              <a:buFont typeface="Arial"/>
              <a:buChar char="•"/>
            </a:pPr>
            <a:r>
              <a:rPr lang="en-US" sz="2000" dirty="0" smtClean="0">
                <a:solidFill>
                  <a:srgbClr val="404040"/>
                </a:solidFill>
                <a:latin typeface="Arial"/>
                <a:cs typeface="Arial"/>
              </a:rPr>
              <a:t>Strong knowledge base</a:t>
            </a:r>
          </a:p>
          <a:p>
            <a:pPr marL="0" indent="0">
              <a:buNone/>
            </a:pPr>
            <a:endParaRPr lang="en-US" sz="2000" dirty="0" smtClean="0">
              <a:solidFill>
                <a:srgbClr val="404040"/>
              </a:solidFill>
              <a:latin typeface="Arial"/>
              <a:cs typeface="Arial"/>
            </a:endParaRPr>
          </a:p>
          <a:p>
            <a:pPr marL="0" indent="0">
              <a:buNone/>
            </a:pPr>
            <a:r>
              <a:rPr lang="en-US" sz="2000" dirty="0" smtClean="0">
                <a:solidFill>
                  <a:srgbClr val="404040"/>
                </a:solidFill>
                <a:latin typeface="Arial"/>
                <a:cs typeface="Arial"/>
              </a:rPr>
              <a:t>Strong </a:t>
            </a:r>
            <a:r>
              <a:rPr lang="en-US" sz="2000" dirty="0">
                <a:solidFill>
                  <a:srgbClr val="404040"/>
                </a:solidFill>
                <a:latin typeface="Arial"/>
                <a:cs typeface="Arial"/>
              </a:rPr>
              <a:t>knowledge base in:</a:t>
            </a:r>
          </a:p>
          <a:p>
            <a:pPr>
              <a:buClr>
                <a:srgbClr val="75B436"/>
              </a:buClr>
              <a:buFont typeface="Arial"/>
              <a:buChar char="•"/>
            </a:pPr>
            <a:r>
              <a:rPr lang="en-US" sz="2000" dirty="0">
                <a:solidFill>
                  <a:srgbClr val="404040"/>
                </a:solidFill>
                <a:latin typeface="Arial"/>
                <a:cs typeface="Arial"/>
              </a:rPr>
              <a:t>Anatomy and Physiology</a:t>
            </a:r>
          </a:p>
          <a:p>
            <a:pPr>
              <a:buClr>
                <a:srgbClr val="75B436"/>
              </a:buClr>
              <a:buFont typeface="Arial"/>
              <a:buChar char="•"/>
            </a:pPr>
            <a:r>
              <a:rPr lang="en-US" sz="2000" dirty="0">
                <a:solidFill>
                  <a:srgbClr val="404040"/>
                </a:solidFill>
                <a:latin typeface="Arial"/>
                <a:cs typeface="Arial"/>
              </a:rPr>
              <a:t>Communication Skills</a:t>
            </a:r>
          </a:p>
          <a:p>
            <a:pPr>
              <a:buClr>
                <a:srgbClr val="75B436"/>
              </a:buClr>
              <a:buFont typeface="Arial"/>
              <a:buChar char="•"/>
            </a:pPr>
            <a:r>
              <a:rPr lang="en-US" sz="2000" dirty="0">
                <a:solidFill>
                  <a:srgbClr val="404040"/>
                </a:solidFill>
                <a:latin typeface="Arial"/>
                <a:cs typeface="Arial"/>
              </a:rPr>
              <a:t>Math: Medication dosage calculations</a:t>
            </a:r>
          </a:p>
          <a:p>
            <a:pPr>
              <a:buClr>
                <a:srgbClr val="75B436"/>
              </a:buClr>
              <a:buFont typeface="Arial"/>
              <a:buChar char="•"/>
            </a:pPr>
            <a:r>
              <a:rPr lang="en-US" sz="2000" dirty="0" smtClean="0">
                <a:solidFill>
                  <a:srgbClr val="404040"/>
                </a:solidFill>
                <a:latin typeface="Arial"/>
                <a:cs typeface="Arial"/>
              </a:rPr>
              <a:t>Science, Microbiology, Chemistry</a:t>
            </a:r>
            <a:endParaRPr lang="en-US" sz="2000" dirty="0">
              <a:solidFill>
                <a:srgbClr val="404040"/>
              </a:solidFill>
              <a:latin typeface="Arial"/>
              <a:cs typeface="Arial"/>
            </a:endParaRPr>
          </a:p>
          <a:p>
            <a:pPr marL="0" indent="0">
              <a:buNone/>
            </a:pPr>
            <a:endParaRPr lang="en-US" sz="2000" dirty="0">
              <a:solidFill>
                <a:srgbClr val="404040"/>
              </a:solidFill>
              <a:latin typeface="Arial"/>
              <a:cs typeface="Arial"/>
            </a:endParaRPr>
          </a:p>
          <a:p>
            <a:pPr eaLnBrk="1" hangingPunct="1"/>
            <a:endParaRPr lang="en-US" sz="2000" dirty="0" smtClean="0">
              <a:solidFill>
                <a:srgbClr val="404040"/>
              </a:solidFill>
              <a:latin typeface="Arial"/>
              <a:cs typeface="Arial"/>
            </a:endParaRPr>
          </a:p>
          <a:p>
            <a:pPr eaLnBrk="1" hangingPunct="1"/>
            <a:endParaRPr lang="en-US" sz="2000" dirty="0" smtClean="0">
              <a:solidFill>
                <a:srgbClr val="404040"/>
              </a:solidFill>
              <a:latin typeface="Arial"/>
              <a:cs typeface="Arial"/>
            </a:endParaRPr>
          </a:p>
          <a:p>
            <a:pPr lvl="1" eaLnBrk="1" hangingPunct="1">
              <a:buFontTx/>
              <a:buNone/>
            </a:pPr>
            <a:endParaRPr lang="en-US" sz="2000" dirty="0" smtClean="0">
              <a:solidFill>
                <a:srgbClr val="404040"/>
              </a:solidFill>
              <a:latin typeface="Arial"/>
              <a:cs typeface="Arial"/>
            </a:endParaRPr>
          </a:p>
          <a:p>
            <a:pPr lvl="1" eaLnBrk="1" hangingPunct="1"/>
            <a:endParaRPr lang="en-US" sz="2000" dirty="0" smtClean="0">
              <a:solidFill>
                <a:srgbClr val="404040"/>
              </a:solidFill>
              <a:latin typeface="Arial"/>
              <a:cs typeface="Arial"/>
            </a:endParaRPr>
          </a:p>
          <a:p>
            <a:pPr lvl="1" eaLnBrk="1" hangingPunct="1">
              <a:buFontTx/>
              <a:buNone/>
            </a:pPr>
            <a:endParaRPr lang="en-US" sz="2000" dirty="0" smtClean="0">
              <a:solidFill>
                <a:srgbClr val="404040"/>
              </a:solidFill>
              <a:latin typeface="Arial"/>
              <a:cs typeface="Arial"/>
            </a:endParaRPr>
          </a:p>
        </p:txBody>
      </p:sp>
      <p:pic>
        <p:nvPicPr>
          <p:cNvPr id="4101" name="Picture 4" descr="MPj02160610000[1]"/>
          <p:cNvPicPr>
            <a:picLocks noGrp="1" noChangeAspect="1" noChangeArrowheads="1"/>
          </p:cNvPicPr>
          <p:nvPr>
            <p:ph idx="4294967295"/>
          </p:nvPr>
        </p:nvPicPr>
        <p:blipFill>
          <a:blip r:embed="rId3">
            <a:extLst>
              <a:ext uri="{28A0092B-C50C-407E-A947-70E740481C1C}">
                <a14:useLocalDpi xmlns:a14="http://schemas.microsoft.com/office/drawing/2010/main" val="0"/>
              </a:ext>
            </a:extLst>
          </a:blip>
          <a:srcRect/>
          <a:stretch>
            <a:fillRect/>
          </a:stretch>
        </p:blipFill>
        <p:spPr>
          <a:xfrm>
            <a:off x="457200" y="2541588"/>
            <a:ext cx="3429000" cy="2620962"/>
          </a:xfrm>
          <a:noFill/>
        </p:spPr>
      </p:pic>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315200" cy="1143000"/>
          </a:xfrm>
        </p:spPr>
        <p:txBody>
          <a:bodyPr>
            <a:normAutofit/>
          </a:bodyPr>
          <a:lstStyle/>
          <a:p>
            <a:r>
              <a:rPr lang="en-US" sz="4000" dirty="0" smtClean="0">
                <a:latin typeface="Arial"/>
                <a:cs typeface="Arial"/>
              </a:rPr>
              <a:t>Levels of Nursing Careers</a:t>
            </a:r>
            <a:endParaRPr lang="en-US" sz="4000" dirty="0">
              <a:latin typeface="Arial"/>
              <a:cs typeface="Arial"/>
            </a:endParaRPr>
          </a:p>
        </p:txBody>
      </p:sp>
      <p:sp>
        <p:nvSpPr>
          <p:cNvPr id="3" name="Content Placeholder 2"/>
          <p:cNvSpPr>
            <a:spLocks noGrp="1"/>
          </p:cNvSpPr>
          <p:nvPr>
            <p:ph sz="quarter" idx="1"/>
          </p:nvPr>
        </p:nvSpPr>
        <p:spPr>
          <a:xfrm>
            <a:off x="457200" y="1371600"/>
            <a:ext cx="7467600" cy="5029200"/>
          </a:xfrm>
        </p:spPr>
        <p:txBody>
          <a:bodyPr>
            <a:normAutofit/>
          </a:bodyPr>
          <a:lstStyle/>
          <a:p>
            <a:pPr>
              <a:buClr>
                <a:srgbClr val="75B436"/>
              </a:buClr>
              <a:buFont typeface="Arial"/>
              <a:buChar char="•"/>
            </a:pPr>
            <a:r>
              <a:rPr lang="en-US" dirty="0">
                <a:solidFill>
                  <a:schemeClr val="tx1">
                    <a:lumMod val="75000"/>
                    <a:lumOff val="25000"/>
                  </a:schemeClr>
                </a:solidFill>
                <a:latin typeface="Arial"/>
                <a:cs typeface="Arial"/>
              </a:rPr>
              <a:t>Nurse Assistant, </a:t>
            </a:r>
            <a:r>
              <a:rPr lang="en-US" dirty="0" smtClean="0">
                <a:solidFill>
                  <a:schemeClr val="tx1">
                    <a:lumMod val="75000"/>
                    <a:lumOff val="25000"/>
                  </a:schemeClr>
                </a:solidFill>
                <a:latin typeface="Arial"/>
                <a:cs typeface="Arial"/>
              </a:rPr>
              <a:t>Home </a:t>
            </a:r>
            <a:r>
              <a:rPr lang="en-US" dirty="0">
                <a:solidFill>
                  <a:schemeClr val="tx1">
                    <a:lumMod val="75000"/>
                    <a:lumOff val="25000"/>
                  </a:schemeClr>
                </a:solidFill>
                <a:latin typeface="Arial"/>
                <a:cs typeface="Arial"/>
              </a:rPr>
              <a:t>Health Care Assistant, Medication Aid, Certified Nurse </a:t>
            </a:r>
            <a:r>
              <a:rPr lang="en-US" dirty="0" smtClean="0">
                <a:solidFill>
                  <a:schemeClr val="tx1">
                    <a:lumMod val="75000"/>
                    <a:lumOff val="25000"/>
                  </a:schemeClr>
                </a:solidFill>
                <a:latin typeface="Arial"/>
                <a:cs typeface="Arial"/>
              </a:rPr>
              <a:t>Technician</a:t>
            </a:r>
          </a:p>
          <a:p>
            <a:pPr lvl="1">
              <a:buClr>
                <a:srgbClr val="75B436"/>
              </a:buClr>
              <a:buFont typeface="Arial"/>
              <a:buChar char="•"/>
            </a:pPr>
            <a:r>
              <a:rPr lang="en-US" dirty="0" smtClean="0">
                <a:solidFill>
                  <a:schemeClr val="tx1">
                    <a:lumMod val="75000"/>
                    <a:lumOff val="25000"/>
                  </a:schemeClr>
                </a:solidFill>
                <a:latin typeface="Arial"/>
                <a:cs typeface="Arial"/>
              </a:rPr>
              <a:t>76-120 </a:t>
            </a:r>
            <a:r>
              <a:rPr lang="en-US" dirty="0">
                <a:solidFill>
                  <a:schemeClr val="tx1">
                    <a:lumMod val="75000"/>
                    <a:lumOff val="25000"/>
                  </a:schemeClr>
                </a:solidFill>
                <a:latin typeface="Arial"/>
                <a:cs typeface="Arial"/>
              </a:rPr>
              <a:t>hour state approved </a:t>
            </a:r>
            <a:r>
              <a:rPr lang="en-US" dirty="0" smtClean="0">
                <a:solidFill>
                  <a:schemeClr val="tx1">
                    <a:lumMod val="75000"/>
                    <a:lumOff val="25000"/>
                  </a:schemeClr>
                </a:solidFill>
                <a:latin typeface="Arial"/>
                <a:cs typeface="Arial"/>
              </a:rPr>
              <a:t>program</a:t>
            </a:r>
          </a:p>
          <a:p>
            <a:pPr lvl="1">
              <a:buClr>
                <a:srgbClr val="75B436"/>
              </a:buClr>
              <a:buFont typeface="Arial"/>
              <a:buChar char="•"/>
            </a:pPr>
            <a:endParaRPr lang="en-US" dirty="0">
              <a:solidFill>
                <a:schemeClr val="tx1">
                  <a:lumMod val="75000"/>
                  <a:lumOff val="25000"/>
                </a:schemeClr>
              </a:solidFill>
              <a:latin typeface="Arial"/>
              <a:cs typeface="Arial"/>
            </a:endParaRPr>
          </a:p>
          <a:p>
            <a:pPr>
              <a:buClr>
                <a:srgbClr val="75B436"/>
              </a:buClr>
              <a:buFont typeface="Arial"/>
              <a:buChar char="•"/>
            </a:pPr>
            <a:r>
              <a:rPr lang="en-US" dirty="0">
                <a:solidFill>
                  <a:schemeClr val="tx1">
                    <a:lumMod val="75000"/>
                    <a:lumOff val="25000"/>
                  </a:schemeClr>
                </a:solidFill>
                <a:latin typeface="Arial"/>
                <a:cs typeface="Arial"/>
              </a:rPr>
              <a:t>Licensed Practical Nurse (LPN)</a:t>
            </a:r>
          </a:p>
          <a:p>
            <a:pPr lvl="1">
              <a:buClr>
                <a:srgbClr val="75B436"/>
              </a:buClr>
              <a:buFont typeface="Arial"/>
              <a:buChar char="•"/>
            </a:pPr>
            <a:r>
              <a:rPr lang="en-US" dirty="0">
                <a:solidFill>
                  <a:schemeClr val="tx1">
                    <a:lumMod val="75000"/>
                    <a:lumOff val="25000"/>
                  </a:schemeClr>
                </a:solidFill>
                <a:latin typeface="Arial"/>
                <a:cs typeface="Arial"/>
              </a:rPr>
              <a:t>1-2 year state approved program</a:t>
            </a:r>
          </a:p>
          <a:p>
            <a:pPr lvl="1">
              <a:buClr>
                <a:srgbClr val="75B436"/>
              </a:buClr>
              <a:buFont typeface="Arial"/>
              <a:buChar char="•"/>
            </a:pPr>
            <a:r>
              <a:rPr lang="en-US" dirty="0">
                <a:solidFill>
                  <a:schemeClr val="tx1">
                    <a:lumMod val="75000"/>
                    <a:lumOff val="25000"/>
                  </a:schemeClr>
                </a:solidFill>
                <a:latin typeface="Arial"/>
                <a:cs typeface="Arial"/>
              </a:rPr>
              <a:t>Licensure in state </a:t>
            </a:r>
            <a:r>
              <a:rPr lang="en-US" dirty="0" smtClean="0">
                <a:solidFill>
                  <a:schemeClr val="tx1">
                    <a:lumMod val="75000"/>
                    <a:lumOff val="25000"/>
                  </a:schemeClr>
                </a:solidFill>
                <a:latin typeface="Arial"/>
                <a:cs typeface="Arial"/>
              </a:rPr>
              <a:t>practicing</a:t>
            </a:r>
          </a:p>
          <a:p>
            <a:pPr lvl="1">
              <a:buClr>
                <a:srgbClr val="75B436"/>
              </a:buClr>
              <a:buFont typeface="Arial"/>
              <a:buChar char="•"/>
            </a:pPr>
            <a:endParaRPr lang="en-US" dirty="0">
              <a:solidFill>
                <a:schemeClr val="tx1">
                  <a:lumMod val="75000"/>
                  <a:lumOff val="25000"/>
                </a:schemeClr>
              </a:solidFill>
              <a:latin typeface="Arial"/>
              <a:cs typeface="Arial"/>
            </a:endParaRPr>
          </a:p>
          <a:p>
            <a:pPr>
              <a:buClr>
                <a:srgbClr val="75B436"/>
              </a:buClr>
              <a:buFont typeface="Arial"/>
              <a:buChar char="•"/>
            </a:pPr>
            <a:r>
              <a:rPr lang="en-US" dirty="0" smtClean="0">
                <a:solidFill>
                  <a:schemeClr val="tx1">
                    <a:lumMod val="75000"/>
                    <a:lumOff val="25000"/>
                  </a:schemeClr>
                </a:solidFill>
                <a:latin typeface="Arial"/>
                <a:cs typeface="Arial"/>
              </a:rPr>
              <a:t>Registered Nurse (RN)</a:t>
            </a:r>
          </a:p>
          <a:p>
            <a:pPr lvl="1">
              <a:buClr>
                <a:srgbClr val="75B436"/>
              </a:buClr>
              <a:buFont typeface="Arial"/>
              <a:buChar char="•"/>
            </a:pPr>
            <a:r>
              <a:rPr lang="en-US" dirty="0" smtClean="0">
                <a:solidFill>
                  <a:schemeClr val="tx1">
                    <a:lumMod val="75000"/>
                    <a:lumOff val="25000"/>
                  </a:schemeClr>
                </a:solidFill>
                <a:latin typeface="Arial"/>
                <a:cs typeface="Arial"/>
              </a:rPr>
              <a:t>2-3 year diploma program </a:t>
            </a:r>
          </a:p>
          <a:p>
            <a:pPr lvl="1">
              <a:buClr>
                <a:srgbClr val="75B436"/>
              </a:buClr>
              <a:buFont typeface="Arial"/>
              <a:buChar char="•"/>
            </a:pPr>
            <a:r>
              <a:rPr lang="en-US" dirty="0" smtClean="0">
                <a:solidFill>
                  <a:schemeClr val="tx1">
                    <a:lumMod val="75000"/>
                    <a:lumOff val="25000"/>
                  </a:schemeClr>
                </a:solidFill>
                <a:latin typeface="Arial"/>
                <a:cs typeface="Arial"/>
              </a:rPr>
              <a:t>Associate degree or Bachelor degree</a:t>
            </a:r>
          </a:p>
          <a:p>
            <a:pPr lvl="1">
              <a:buClr>
                <a:srgbClr val="75B436"/>
              </a:buClr>
              <a:buFont typeface="Arial"/>
              <a:buChar char="•"/>
            </a:pPr>
            <a:r>
              <a:rPr lang="en-US" dirty="0" smtClean="0">
                <a:solidFill>
                  <a:schemeClr val="tx1">
                    <a:lumMod val="75000"/>
                    <a:lumOff val="25000"/>
                  </a:schemeClr>
                </a:solidFill>
                <a:latin typeface="Arial"/>
                <a:cs typeface="Arial"/>
              </a:rPr>
              <a:t>Licensure in state practicing</a:t>
            </a: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8"/>
          <p:cNvSpPr>
            <a:spLocks noGrp="1" noChangeArrowheads="1"/>
          </p:cNvSpPr>
          <p:nvPr>
            <p:ph type="title"/>
          </p:nvPr>
        </p:nvSpPr>
        <p:spPr>
          <a:xfrm>
            <a:off x="381000" y="228600"/>
            <a:ext cx="8229600" cy="4267200"/>
          </a:xfrm>
        </p:spPr>
        <p:txBody>
          <a:bodyPr>
            <a:normAutofit fontScale="90000"/>
          </a:bodyPr>
          <a:lstStyle/>
          <a:p>
            <a:pPr algn="ctr" eaLnBrk="1" hangingPunct="1">
              <a:lnSpc>
                <a:spcPct val="150000"/>
              </a:lnSpc>
              <a:spcAft>
                <a:spcPts val="2400"/>
              </a:spcAft>
            </a:pPr>
            <a:r>
              <a:rPr lang="en-US" sz="4000" dirty="0" smtClean="0">
                <a:latin typeface="Arial"/>
                <a:cs typeface="Arial"/>
              </a:rPr>
              <a:t>Duties of the nurse </a:t>
            </a:r>
            <a:br>
              <a:rPr lang="en-US" sz="4000" dirty="0" smtClean="0">
                <a:latin typeface="Arial"/>
                <a:cs typeface="Arial"/>
              </a:rPr>
            </a:br>
            <a:r>
              <a:rPr lang="en-US" sz="4000" dirty="0" smtClean="0">
                <a:latin typeface="Arial"/>
                <a:cs typeface="Arial"/>
              </a:rPr>
              <a:t/>
            </a:r>
            <a:br>
              <a:rPr lang="en-US" sz="4000" dirty="0" smtClean="0">
                <a:latin typeface="Arial"/>
                <a:cs typeface="Arial"/>
              </a:rPr>
            </a:br>
            <a:r>
              <a:rPr lang="en-US" sz="2000" dirty="0" smtClean="0">
                <a:latin typeface="Arial"/>
                <a:cs typeface="Arial"/>
              </a:rPr>
              <a:t>Assisting Physicians</a:t>
            </a:r>
            <a:br>
              <a:rPr lang="en-US" sz="2000" dirty="0" smtClean="0">
                <a:latin typeface="Arial"/>
                <a:cs typeface="Arial"/>
              </a:rPr>
            </a:br>
            <a:r>
              <a:rPr lang="en-US" sz="2000" dirty="0" smtClean="0">
                <a:latin typeface="Arial"/>
                <a:cs typeface="Arial"/>
              </a:rPr>
              <a:t>Medication administration</a:t>
            </a:r>
            <a:br>
              <a:rPr lang="en-US" sz="2000" dirty="0" smtClean="0">
                <a:latin typeface="Arial"/>
                <a:cs typeface="Arial"/>
              </a:rPr>
            </a:br>
            <a:r>
              <a:rPr lang="en-US" sz="2000" dirty="0" smtClean="0">
                <a:latin typeface="Arial"/>
                <a:cs typeface="Arial"/>
              </a:rPr>
              <a:t>Injections</a:t>
            </a:r>
            <a:br>
              <a:rPr lang="en-US" sz="2000" dirty="0" smtClean="0">
                <a:latin typeface="Arial"/>
                <a:cs typeface="Arial"/>
              </a:rPr>
            </a:br>
            <a:r>
              <a:rPr lang="en-US" sz="2000" dirty="0" smtClean="0">
                <a:latin typeface="Arial"/>
                <a:cs typeface="Arial"/>
              </a:rPr>
              <a:t>Record Keeping</a:t>
            </a:r>
            <a:br>
              <a:rPr lang="en-US" sz="2000" dirty="0" smtClean="0">
                <a:latin typeface="Arial"/>
                <a:cs typeface="Arial"/>
              </a:rPr>
            </a:br>
            <a:r>
              <a:rPr lang="en-US" sz="2000" dirty="0" smtClean="0">
                <a:latin typeface="Arial"/>
                <a:cs typeface="Arial"/>
              </a:rPr>
              <a:t>Prevention of the spread of disease</a:t>
            </a:r>
            <a:br>
              <a:rPr lang="en-US" sz="2000" dirty="0" smtClean="0">
                <a:latin typeface="Arial"/>
                <a:cs typeface="Arial"/>
              </a:rPr>
            </a:br>
            <a:r>
              <a:rPr lang="en-US" sz="2000" dirty="0" smtClean="0">
                <a:latin typeface="Arial"/>
                <a:cs typeface="Arial"/>
              </a:rPr>
              <a:t>IV administration and calculations</a:t>
            </a:r>
            <a:br>
              <a:rPr lang="en-US" sz="2000" dirty="0" smtClean="0">
                <a:latin typeface="Arial"/>
                <a:cs typeface="Arial"/>
              </a:rPr>
            </a:br>
            <a:endParaRPr lang="en-US" sz="2000" dirty="0" smtClean="0">
              <a:latin typeface="Arial"/>
              <a:cs typeface="Arial"/>
            </a:endParaRPr>
          </a:p>
        </p:txBody>
      </p:sp>
      <p:pic>
        <p:nvPicPr>
          <p:cNvPr id="7171" name="Picture 4" descr="MPj01828110000[1]"/>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647700" y="4343400"/>
            <a:ext cx="3657600" cy="2286000"/>
          </a:xfrm>
          <a:noFill/>
        </p:spPr>
      </p:pic>
      <p:pic>
        <p:nvPicPr>
          <p:cNvPr id="7172" name="Picture 7" descr="MPj02893440000[1]"/>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a:xfrm>
            <a:off x="4838700" y="4343400"/>
            <a:ext cx="3657600" cy="2286000"/>
          </a:xfrm>
          <a:noFill/>
        </p:spPr>
      </p:pic>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162"/>
            <a:ext cx="7467600" cy="868362"/>
          </a:xfrm>
        </p:spPr>
        <p:txBody>
          <a:bodyPr>
            <a:normAutofit/>
          </a:bodyPr>
          <a:lstStyle/>
          <a:p>
            <a:r>
              <a:rPr lang="en-US" sz="4000" dirty="0" smtClean="0">
                <a:latin typeface="Arial"/>
                <a:cs typeface="Arial"/>
              </a:rPr>
              <a:t>Registered Nurses (RNs)</a:t>
            </a:r>
            <a:endParaRPr lang="en-US" sz="4000" dirty="0">
              <a:latin typeface="Arial"/>
              <a:cs typeface="Arial"/>
            </a:endParaRPr>
          </a:p>
        </p:txBody>
      </p:sp>
      <p:sp>
        <p:nvSpPr>
          <p:cNvPr id="3" name="Content Placeholder 2"/>
          <p:cNvSpPr>
            <a:spLocks noGrp="1"/>
          </p:cNvSpPr>
          <p:nvPr>
            <p:ph sz="quarter" idx="1"/>
          </p:nvPr>
        </p:nvSpPr>
        <p:spPr>
          <a:xfrm>
            <a:off x="457200" y="1371600"/>
            <a:ext cx="3657600" cy="4572000"/>
          </a:xfrm>
        </p:spPr>
        <p:txBody>
          <a:bodyPr>
            <a:normAutofit fontScale="92500"/>
          </a:bodyPr>
          <a:lstStyle/>
          <a:p>
            <a:pPr>
              <a:buClr>
                <a:srgbClr val="75B436"/>
              </a:buClr>
              <a:buFont typeface="Arial"/>
              <a:buChar char="•"/>
            </a:pPr>
            <a:r>
              <a:rPr lang="en-US" dirty="0" smtClean="0">
                <a:solidFill>
                  <a:srgbClr val="404040"/>
                </a:solidFill>
                <a:latin typeface="Arial"/>
                <a:cs typeface="Arial"/>
              </a:rPr>
              <a:t>Nurse practitioners (CRNPs)</a:t>
            </a:r>
          </a:p>
          <a:p>
            <a:pPr>
              <a:buClr>
                <a:srgbClr val="75B436"/>
              </a:buClr>
              <a:buFont typeface="Arial"/>
              <a:buChar char="•"/>
            </a:pPr>
            <a:endParaRPr lang="en-US" dirty="0" smtClean="0">
              <a:solidFill>
                <a:srgbClr val="404040"/>
              </a:solidFill>
              <a:latin typeface="Arial"/>
              <a:cs typeface="Arial"/>
            </a:endParaRPr>
          </a:p>
          <a:p>
            <a:pPr>
              <a:buClr>
                <a:srgbClr val="75B436"/>
              </a:buClr>
              <a:buFont typeface="Arial"/>
              <a:buChar char="•"/>
            </a:pPr>
            <a:r>
              <a:rPr lang="en-US" dirty="0" smtClean="0">
                <a:solidFill>
                  <a:srgbClr val="404040"/>
                </a:solidFill>
                <a:latin typeface="Arial"/>
                <a:cs typeface="Arial"/>
              </a:rPr>
              <a:t>Nurse Midwives (CNMs)</a:t>
            </a:r>
          </a:p>
          <a:p>
            <a:pPr>
              <a:buClr>
                <a:srgbClr val="75B436"/>
              </a:buClr>
              <a:buFont typeface="Arial"/>
              <a:buChar char="•"/>
            </a:pPr>
            <a:endParaRPr lang="en-US" dirty="0" smtClean="0">
              <a:solidFill>
                <a:srgbClr val="404040"/>
              </a:solidFill>
              <a:latin typeface="Arial"/>
              <a:cs typeface="Arial"/>
            </a:endParaRPr>
          </a:p>
          <a:p>
            <a:pPr>
              <a:buClr>
                <a:srgbClr val="75B436"/>
              </a:buClr>
              <a:buFont typeface="Arial"/>
              <a:buChar char="•"/>
            </a:pPr>
            <a:r>
              <a:rPr lang="en-US" dirty="0" smtClean="0">
                <a:solidFill>
                  <a:srgbClr val="404040"/>
                </a:solidFill>
                <a:latin typeface="Arial"/>
                <a:cs typeface="Arial"/>
              </a:rPr>
              <a:t>Nurse educators</a:t>
            </a:r>
          </a:p>
          <a:p>
            <a:pPr>
              <a:buClr>
                <a:srgbClr val="75B436"/>
              </a:buClr>
              <a:buFont typeface="Arial"/>
              <a:buChar char="•"/>
            </a:pPr>
            <a:endParaRPr lang="en-US" dirty="0" smtClean="0">
              <a:solidFill>
                <a:srgbClr val="404040"/>
              </a:solidFill>
              <a:latin typeface="Arial"/>
              <a:cs typeface="Arial"/>
            </a:endParaRPr>
          </a:p>
          <a:p>
            <a:pPr>
              <a:buClr>
                <a:srgbClr val="75B436"/>
              </a:buClr>
              <a:buFont typeface="Arial"/>
              <a:buChar char="•"/>
            </a:pPr>
            <a:r>
              <a:rPr lang="en-US" dirty="0" smtClean="0">
                <a:solidFill>
                  <a:srgbClr val="404040"/>
                </a:solidFill>
                <a:latin typeface="Arial"/>
                <a:cs typeface="Arial"/>
              </a:rPr>
              <a:t>Nurse anesthetists</a:t>
            </a:r>
          </a:p>
          <a:p>
            <a:pPr>
              <a:buClr>
                <a:srgbClr val="75B436"/>
              </a:buClr>
              <a:buFont typeface="Arial"/>
              <a:buChar char="•"/>
            </a:pPr>
            <a:endParaRPr lang="en-US" dirty="0" smtClean="0">
              <a:solidFill>
                <a:srgbClr val="404040"/>
              </a:solidFill>
              <a:latin typeface="Arial"/>
              <a:cs typeface="Arial"/>
            </a:endParaRPr>
          </a:p>
          <a:p>
            <a:pPr>
              <a:buClr>
                <a:srgbClr val="75B436"/>
              </a:buClr>
              <a:buFont typeface="Arial"/>
              <a:buChar char="•"/>
            </a:pPr>
            <a:r>
              <a:rPr lang="en-US" dirty="0" smtClean="0">
                <a:solidFill>
                  <a:srgbClr val="404040"/>
                </a:solidFill>
                <a:latin typeface="Arial"/>
                <a:cs typeface="Arial"/>
              </a:rPr>
              <a:t>Clinical nurse specialists (CNSs)</a:t>
            </a:r>
            <a:endParaRPr lang="en-US" dirty="0">
              <a:solidFill>
                <a:srgbClr val="404040"/>
              </a:solidFill>
              <a:latin typeface="Arial"/>
              <a:cs typeface="Arial"/>
            </a:endParaRPr>
          </a:p>
        </p:txBody>
      </p:sp>
      <p:pic>
        <p:nvPicPr>
          <p:cNvPr id="1026" name="Picture 2" descr="C:\Documents and Settings\sjacobson\My Documents\My Pictures\nursing market chart.gif"/>
          <p:cNvPicPr>
            <a:picLocks noGrp="1" noChangeAspect="1" noChangeArrowheads="1"/>
          </p:cNvPicPr>
          <p:nvPr>
            <p:ph sz="quarter" idx="2"/>
          </p:nvPr>
        </p:nvPicPr>
        <p:blipFill>
          <a:blip r:embed="rId3"/>
          <a:stretch>
            <a:fillRect/>
          </a:stretch>
        </p:blipFill>
        <p:spPr bwMode="auto">
          <a:xfrm>
            <a:off x="4191000" y="1639569"/>
            <a:ext cx="4038600" cy="4258887"/>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latin typeface="Arial"/>
                <a:cs typeface="Arial"/>
              </a:rPr>
              <a:t>Benefits and Salaries</a:t>
            </a:r>
            <a:endParaRPr lang="en-US" sz="4000" dirty="0">
              <a:latin typeface="Arial"/>
              <a:cs typeface="Arial"/>
            </a:endParaRPr>
          </a:p>
        </p:txBody>
      </p:sp>
      <p:pic>
        <p:nvPicPr>
          <p:cNvPr id="2050" name="Picture 2" descr="C:\Documents and Settings\sjacobson\My Documents\My Pictures\benefits-salaries-chart nursing.gif"/>
          <p:cNvPicPr>
            <a:picLocks noGrp="1" noChangeAspect="1" noChangeArrowheads="1"/>
          </p:cNvPicPr>
          <p:nvPr>
            <p:ph sz="quarter" idx="1"/>
          </p:nvPr>
        </p:nvPicPr>
        <p:blipFill>
          <a:blip r:embed="rId3"/>
          <a:srcRect/>
          <a:stretch>
            <a:fillRect/>
          </a:stretch>
        </p:blipFill>
        <p:spPr bwMode="auto">
          <a:xfrm>
            <a:off x="533400" y="1371600"/>
            <a:ext cx="8199037" cy="5244082"/>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487362"/>
            <a:ext cx="8458200" cy="1173162"/>
          </a:xfrm>
        </p:spPr>
        <p:txBody>
          <a:bodyPr>
            <a:noAutofit/>
          </a:bodyPr>
          <a:lstStyle/>
          <a:p>
            <a:pPr eaLnBrk="1" hangingPunct="1"/>
            <a:r>
              <a:rPr lang="en-US" sz="2400" dirty="0" smtClean="0">
                <a:latin typeface="Arial"/>
                <a:cs typeface="Arial"/>
              </a:rPr>
              <a:t>How does one know if a nursing career is right for you?</a:t>
            </a:r>
          </a:p>
        </p:txBody>
      </p:sp>
      <p:sp>
        <p:nvSpPr>
          <p:cNvPr id="13315" name="Rectangle 4"/>
          <p:cNvSpPr>
            <a:spLocks noGrp="1" noChangeArrowheads="1"/>
          </p:cNvSpPr>
          <p:nvPr>
            <p:ph type="body" sz="half" idx="1"/>
          </p:nvPr>
        </p:nvSpPr>
        <p:spPr>
          <a:xfrm>
            <a:off x="457200" y="1905000"/>
            <a:ext cx="4267200" cy="3611563"/>
          </a:xfrm>
        </p:spPr>
        <p:txBody>
          <a:bodyPr>
            <a:normAutofit fontScale="92500"/>
          </a:bodyPr>
          <a:lstStyle/>
          <a:p>
            <a:pPr eaLnBrk="1" hangingPunct="1">
              <a:lnSpc>
                <a:spcPct val="200000"/>
              </a:lnSpc>
              <a:buClr>
                <a:srgbClr val="75B436"/>
              </a:buClr>
              <a:buFont typeface="Arial"/>
              <a:buChar char="•"/>
            </a:pPr>
            <a:r>
              <a:rPr lang="en-US" dirty="0" smtClean="0">
                <a:solidFill>
                  <a:srgbClr val="404040"/>
                </a:solidFill>
                <a:latin typeface="Arial"/>
                <a:cs typeface="Arial"/>
              </a:rPr>
              <a:t>Take the NA course</a:t>
            </a:r>
          </a:p>
          <a:p>
            <a:pPr eaLnBrk="1" hangingPunct="1">
              <a:lnSpc>
                <a:spcPct val="200000"/>
              </a:lnSpc>
              <a:buClr>
                <a:srgbClr val="75B436"/>
              </a:buClr>
              <a:buFont typeface="Arial"/>
              <a:buChar char="•"/>
            </a:pPr>
            <a:r>
              <a:rPr lang="en-US" dirty="0" smtClean="0">
                <a:solidFill>
                  <a:srgbClr val="404040"/>
                </a:solidFill>
                <a:latin typeface="Arial"/>
                <a:cs typeface="Arial"/>
              </a:rPr>
              <a:t>Work in a health care facility</a:t>
            </a:r>
          </a:p>
          <a:p>
            <a:pPr eaLnBrk="1" hangingPunct="1">
              <a:lnSpc>
                <a:spcPct val="200000"/>
              </a:lnSpc>
              <a:buClr>
                <a:srgbClr val="75B436"/>
              </a:buClr>
              <a:buFont typeface="Arial"/>
              <a:buChar char="•"/>
            </a:pPr>
            <a:r>
              <a:rPr lang="en-US" dirty="0" smtClean="0">
                <a:solidFill>
                  <a:srgbClr val="404040"/>
                </a:solidFill>
                <a:latin typeface="Arial"/>
                <a:cs typeface="Arial"/>
              </a:rPr>
              <a:t>Know oneself</a:t>
            </a:r>
          </a:p>
          <a:p>
            <a:pPr eaLnBrk="1" hangingPunct="1">
              <a:lnSpc>
                <a:spcPct val="200000"/>
              </a:lnSpc>
              <a:buClr>
                <a:srgbClr val="75B436"/>
              </a:buClr>
              <a:buFont typeface="Arial"/>
              <a:buChar char="•"/>
            </a:pPr>
            <a:r>
              <a:rPr lang="en-US" dirty="0" smtClean="0">
                <a:solidFill>
                  <a:srgbClr val="404040"/>
                </a:solidFill>
                <a:latin typeface="Arial"/>
                <a:cs typeface="Arial"/>
              </a:rPr>
              <a:t>Be proud to say “I am a nurse”</a:t>
            </a:r>
          </a:p>
          <a:p>
            <a:pPr eaLnBrk="1" hangingPunct="1">
              <a:lnSpc>
                <a:spcPct val="200000"/>
              </a:lnSpc>
              <a:buClr>
                <a:srgbClr val="75B436"/>
              </a:buClr>
              <a:buFont typeface="Arial"/>
              <a:buChar char="•"/>
            </a:pPr>
            <a:endParaRPr lang="en-US" dirty="0" smtClean="0">
              <a:solidFill>
                <a:srgbClr val="404040"/>
              </a:solidFill>
              <a:latin typeface="Arial"/>
              <a:cs typeface="Arial"/>
            </a:endParaRPr>
          </a:p>
        </p:txBody>
      </p:sp>
      <p:pic>
        <p:nvPicPr>
          <p:cNvPr id="13316" name="Picture 6" descr="MPj01850260000[1]"/>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5410200" y="1600200"/>
            <a:ext cx="2978150" cy="4443413"/>
          </a:xfrm>
          <a:noFill/>
        </p:spPr>
      </p:pic>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ELP-Logo.png"/>
          <p:cNvPicPr>
            <a:picLocks noChangeAspect="1"/>
          </p:cNvPicPr>
          <p:nvPr/>
        </p:nvPicPr>
        <p:blipFill>
          <a:blip r:embed="rId2"/>
          <a:stretch>
            <a:fillRect/>
          </a:stretch>
        </p:blipFill>
        <p:spPr>
          <a:xfrm>
            <a:off x="3581400" y="304800"/>
            <a:ext cx="1828800" cy="1325880"/>
          </a:xfrm>
          <a:prstGeom prst="rect">
            <a:avLst/>
          </a:prstGeom>
        </p:spPr>
      </p:pic>
      <p:sp>
        <p:nvSpPr>
          <p:cNvPr id="6" name="Rectangle 5"/>
          <p:cNvSpPr>
            <a:spLocks noGrp="1" noChangeArrowheads="1"/>
          </p:cNvSpPr>
          <p:nvPr>
            <p:ph type="title"/>
          </p:nvPr>
        </p:nvSpPr>
        <p:spPr>
          <a:xfrm>
            <a:off x="762000" y="2286000"/>
            <a:ext cx="7696200" cy="1143000"/>
          </a:xfrm>
        </p:spPr>
        <p:txBody>
          <a:bodyPr>
            <a:noAutofit/>
          </a:bodyPr>
          <a:lstStyle/>
          <a:p>
            <a:pPr algn="ctr">
              <a:lnSpc>
                <a:spcPts val="2560"/>
              </a:lnSpc>
              <a:spcBef>
                <a:spcPts val="600"/>
              </a:spcBef>
            </a:pPr>
            <a:r>
              <a:rPr lang="en-US" sz="2800" b="1" dirty="0" smtClean="0">
                <a:solidFill>
                  <a:srgbClr val="404040"/>
                </a:solidFill>
                <a:latin typeface="Arial"/>
                <a:cs typeface="Arial"/>
              </a:rPr>
              <a:t>Central Community College Service Area</a:t>
            </a:r>
            <a:br>
              <a:rPr lang="en-US" sz="2800" b="1" dirty="0" smtClean="0">
                <a:solidFill>
                  <a:srgbClr val="404040"/>
                </a:solidFill>
                <a:latin typeface="Arial"/>
                <a:cs typeface="Arial"/>
              </a:rPr>
            </a:br>
            <a:r>
              <a:rPr lang="en-US" sz="1600" cap="none" dirty="0" smtClean="0">
                <a:solidFill>
                  <a:srgbClr val="404040"/>
                </a:solidFill>
                <a:latin typeface="Arial"/>
                <a:cs typeface="Arial"/>
              </a:rPr>
              <a:t>CCC has main campuses in Columbus, Grand Island and Hastings, and learning centers in Holdrege, Kearney and Lexington. It serves a 25-county area that spans 14,000 square miles and a population of over 300,000 in central Nebraska.</a:t>
            </a:r>
          </a:p>
        </p:txBody>
      </p:sp>
      <p:sp>
        <p:nvSpPr>
          <p:cNvPr id="7" name="Rectangle 5"/>
          <p:cNvSpPr txBox="1">
            <a:spLocks noChangeArrowheads="1"/>
          </p:cNvSpPr>
          <p:nvPr/>
        </p:nvSpPr>
        <p:spPr>
          <a:xfrm>
            <a:off x="838200" y="3733800"/>
            <a:ext cx="7696200" cy="2133600"/>
          </a:xfrm>
          <a:prstGeom prst="rect">
            <a:avLst/>
          </a:prstGeom>
        </p:spPr>
        <p:txBody>
          <a:bodyPr vert="horz" anchor="b">
            <a:noAutofit/>
          </a:bodyPr>
          <a:lstStyle/>
          <a:p>
            <a:pPr marL="0" marR="0" lvl="0" indent="0" algn="ctr" defTabSz="914400" rtl="0" eaLnBrk="1" fontAlgn="auto" latinLnBrk="0" hangingPunct="1">
              <a:lnSpc>
                <a:spcPts val="2960"/>
              </a:lnSpc>
              <a:spcBef>
                <a:spcPts val="600"/>
              </a:spcBef>
              <a:spcAft>
                <a:spcPts val="0"/>
              </a:spcAft>
              <a:buClrTx/>
              <a:buSzTx/>
              <a:buFontTx/>
              <a:buNone/>
              <a:tabLst/>
              <a:defRPr/>
            </a:pPr>
            <a:endParaRPr kumimoji="0" lang="en-US" sz="1600" b="0" i="0" u="none" strike="noStrike" kern="1200" cap="none" spc="0" normalizeH="0" baseline="0" noProof="0" dirty="0" smtClean="0">
              <a:ln>
                <a:noFill/>
              </a:ln>
              <a:solidFill>
                <a:srgbClr val="404040"/>
              </a:solidFill>
              <a:effectLst/>
              <a:uLnTx/>
              <a:uFillTx/>
              <a:latin typeface="Arial"/>
              <a:ea typeface="+mj-ea"/>
              <a:cs typeface="Arial"/>
            </a:endParaRPr>
          </a:p>
        </p:txBody>
      </p:sp>
      <p:sp>
        <p:nvSpPr>
          <p:cNvPr id="9" name="TextBox 8"/>
          <p:cNvSpPr txBox="1"/>
          <p:nvPr/>
        </p:nvSpPr>
        <p:spPr>
          <a:xfrm>
            <a:off x="1739473" y="3733800"/>
            <a:ext cx="5628464" cy="984885"/>
          </a:xfrm>
          <a:prstGeom prst="rect">
            <a:avLst/>
          </a:prstGeom>
          <a:noFill/>
        </p:spPr>
        <p:txBody>
          <a:bodyPr wrap="none" rtlCol="0">
            <a:spAutoFit/>
          </a:bodyPr>
          <a:lstStyle/>
          <a:p>
            <a:pPr algn="ctr">
              <a:lnSpc>
                <a:spcPct val="150000"/>
              </a:lnSpc>
              <a:spcAft>
                <a:spcPts val="600"/>
              </a:spcAft>
            </a:pPr>
            <a:r>
              <a:rPr lang="en-US" sz="1600" i="1" dirty="0" smtClean="0">
                <a:solidFill>
                  <a:schemeClr val="bg1">
                    <a:lumMod val="50000"/>
                  </a:schemeClr>
                </a:solidFill>
                <a:latin typeface="Arial"/>
                <a:cs typeface="Arial"/>
              </a:rPr>
              <a:t>For more info contact: </a:t>
            </a:r>
            <a:r>
              <a:rPr lang="en-US" sz="2400" dirty="0" smtClean="0">
                <a:solidFill>
                  <a:srgbClr val="595959"/>
                </a:solidFill>
                <a:latin typeface="Arial"/>
                <a:cs typeface="Arial"/>
              </a:rPr>
              <a:t/>
            </a:r>
            <a:br>
              <a:rPr lang="en-US" sz="2400" dirty="0" smtClean="0">
                <a:solidFill>
                  <a:srgbClr val="595959"/>
                </a:solidFill>
                <a:latin typeface="Arial"/>
                <a:cs typeface="Arial"/>
              </a:rPr>
            </a:br>
            <a:r>
              <a:rPr lang="en-US" sz="2400" b="1" dirty="0" smtClean="0">
                <a:solidFill>
                  <a:srgbClr val="595959"/>
                </a:solidFill>
                <a:latin typeface="Arial"/>
                <a:cs typeface="Arial"/>
              </a:rPr>
              <a:t>Community Liaison </a:t>
            </a:r>
            <a:r>
              <a:rPr lang="en-US" sz="2400" dirty="0" smtClean="0">
                <a:solidFill>
                  <a:srgbClr val="595959"/>
                </a:solidFill>
                <a:latin typeface="Arial"/>
                <a:cs typeface="Arial"/>
              </a:rPr>
              <a:t>@</a:t>
            </a:r>
            <a:r>
              <a:rPr lang="en-US" sz="2400" b="1" dirty="0" smtClean="0">
                <a:solidFill>
                  <a:srgbClr val="595959"/>
                </a:solidFill>
                <a:latin typeface="Arial"/>
                <a:cs typeface="Arial"/>
              </a:rPr>
              <a:t> </a:t>
            </a:r>
            <a:r>
              <a:rPr lang="en-US" sz="2400" b="1" dirty="0" smtClean="0">
                <a:solidFill>
                  <a:srgbClr val="75B436"/>
                </a:solidFill>
                <a:latin typeface="Arial"/>
                <a:cs typeface="Arial"/>
              </a:rPr>
              <a:t>(308) 398-7951</a:t>
            </a:r>
            <a:endParaRPr lang="en-US" sz="2400" b="1" dirty="0">
              <a:solidFill>
                <a:srgbClr val="75B436"/>
              </a:solidFill>
              <a:latin typeface="Arial"/>
              <a:cs typeface="Arial"/>
            </a:endParaRPr>
          </a:p>
        </p:txBody>
      </p:sp>
      <p:pic>
        <p:nvPicPr>
          <p:cNvPr id="11" name="Picture 10"/>
          <p:cNvPicPr>
            <a:picLocks noChangeAspect="1"/>
          </p:cNvPicPr>
          <p:nvPr/>
        </p:nvPicPr>
        <p:blipFill>
          <a:blip r:embed="rId3"/>
          <a:stretch>
            <a:fillRect/>
          </a:stretch>
        </p:blipFill>
        <p:spPr>
          <a:xfrm>
            <a:off x="1600200" y="5334000"/>
            <a:ext cx="5943600" cy="1244600"/>
          </a:xfrm>
          <a:prstGeom prst="rect">
            <a:avLst/>
          </a:prstGeom>
        </p:spPr>
      </p:pic>
    </p:spTree>
  </p:cSld>
  <p:clrMapOvr>
    <a:masterClrMapping/>
  </p:clrMapOvr>
  <p:transition xmlns:p14="http://schemas.microsoft.com/office/powerpoint/2010/main">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8001000" cy="838200"/>
          </a:xfrm>
        </p:spPr>
        <p:txBody>
          <a:bodyPr>
            <a:normAutofit/>
          </a:bodyPr>
          <a:lstStyle/>
          <a:p>
            <a:r>
              <a:rPr lang="en-US" sz="4000" dirty="0" smtClean="0">
                <a:latin typeface="Arial"/>
                <a:cs typeface="Arial"/>
              </a:rPr>
              <a:t>Other Health Care Professions</a:t>
            </a:r>
            <a:endParaRPr lang="en-US" sz="4000" dirty="0">
              <a:latin typeface="Arial"/>
              <a:cs typeface="Arial"/>
            </a:endParaRPr>
          </a:p>
        </p:txBody>
      </p:sp>
      <p:sp>
        <p:nvSpPr>
          <p:cNvPr id="3" name="Content Placeholder 2"/>
          <p:cNvSpPr>
            <a:spLocks noGrp="1"/>
          </p:cNvSpPr>
          <p:nvPr>
            <p:ph sz="quarter" idx="1"/>
          </p:nvPr>
        </p:nvSpPr>
        <p:spPr>
          <a:xfrm>
            <a:off x="457200" y="1143000"/>
            <a:ext cx="7467600" cy="4949952"/>
          </a:xfrm>
        </p:spPr>
        <p:txBody>
          <a:bodyPr/>
          <a:lstStyle/>
          <a:p>
            <a:pPr>
              <a:lnSpc>
                <a:spcPct val="200000"/>
              </a:lnSpc>
              <a:buClr>
                <a:srgbClr val="75B436"/>
              </a:buClr>
              <a:buFont typeface="Arial"/>
              <a:buChar char="•"/>
            </a:pPr>
            <a:r>
              <a:rPr lang="en-US" dirty="0" smtClean="0">
                <a:solidFill>
                  <a:schemeClr val="tx1">
                    <a:lumMod val="75000"/>
                    <a:lumOff val="25000"/>
                  </a:schemeClr>
                </a:solidFill>
                <a:latin typeface="Arial"/>
                <a:cs typeface="Arial"/>
              </a:rPr>
              <a:t>Medication aides/assistants</a:t>
            </a:r>
          </a:p>
          <a:p>
            <a:pPr>
              <a:lnSpc>
                <a:spcPct val="200000"/>
              </a:lnSpc>
              <a:buClr>
                <a:srgbClr val="75B436"/>
              </a:buClr>
              <a:buFont typeface="Arial"/>
              <a:buChar char="•"/>
            </a:pPr>
            <a:r>
              <a:rPr lang="en-US" dirty="0" smtClean="0">
                <a:solidFill>
                  <a:schemeClr val="tx1">
                    <a:lumMod val="75000"/>
                    <a:lumOff val="25000"/>
                  </a:schemeClr>
                </a:solidFill>
                <a:latin typeface="Arial"/>
                <a:cs typeface="Arial"/>
              </a:rPr>
              <a:t>Medical Assisting</a:t>
            </a:r>
          </a:p>
          <a:p>
            <a:pPr>
              <a:lnSpc>
                <a:spcPct val="200000"/>
              </a:lnSpc>
              <a:buClr>
                <a:srgbClr val="75B436"/>
              </a:buClr>
              <a:buFont typeface="Arial"/>
              <a:buChar char="•"/>
            </a:pPr>
            <a:r>
              <a:rPr lang="en-US" dirty="0" smtClean="0">
                <a:solidFill>
                  <a:schemeClr val="tx1">
                    <a:lumMod val="75000"/>
                    <a:lumOff val="25000"/>
                  </a:schemeClr>
                </a:solidFill>
                <a:latin typeface="Arial"/>
                <a:cs typeface="Arial"/>
              </a:rPr>
              <a:t>Medical Laboratory Technician</a:t>
            </a:r>
          </a:p>
          <a:p>
            <a:pPr>
              <a:lnSpc>
                <a:spcPct val="200000"/>
              </a:lnSpc>
              <a:buClr>
                <a:srgbClr val="75B436"/>
              </a:buClr>
              <a:buFont typeface="Arial"/>
              <a:buChar char="•"/>
            </a:pPr>
            <a:r>
              <a:rPr lang="en-US" dirty="0" smtClean="0">
                <a:solidFill>
                  <a:schemeClr val="tx1">
                    <a:lumMod val="75000"/>
                    <a:lumOff val="25000"/>
                  </a:schemeClr>
                </a:solidFill>
                <a:latin typeface="Arial"/>
                <a:cs typeface="Arial"/>
              </a:rPr>
              <a:t>Health Information Management Services</a:t>
            </a:r>
          </a:p>
          <a:p>
            <a:pPr>
              <a:lnSpc>
                <a:spcPct val="200000"/>
              </a:lnSpc>
              <a:buClr>
                <a:srgbClr val="75B436"/>
              </a:buClr>
              <a:buFont typeface="Arial"/>
              <a:buChar char="•"/>
            </a:pPr>
            <a:r>
              <a:rPr lang="en-US" dirty="0" smtClean="0">
                <a:solidFill>
                  <a:schemeClr val="tx1">
                    <a:lumMod val="75000"/>
                    <a:lumOff val="25000"/>
                  </a:schemeClr>
                </a:solidFill>
                <a:latin typeface="Arial"/>
                <a:cs typeface="Arial"/>
              </a:rPr>
              <a:t>Emergency Medical Technicians / Paramedicine</a:t>
            </a:r>
          </a:p>
          <a:p>
            <a:pPr>
              <a:lnSpc>
                <a:spcPct val="200000"/>
              </a:lnSpc>
              <a:buClr>
                <a:srgbClr val="75B436"/>
              </a:buClr>
              <a:buFont typeface="Arial"/>
              <a:buChar char="•"/>
            </a:pPr>
            <a:r>
              <a:rPr lang="en-US" dirty="0" smtClean="0">
                <a:solidFill>
                  <a:schemeClr val="tx1">
                    <a:lumMod val="75000"/>
                    <a:lumOff val="25000"/>
                  </a:schemeClr>
                </a:solidFill>
                <a:latin typeface="Arial"/>
                <a:cs typeface="Arial"/>
              </a:rPr>
              <a:t>Occupational Therapy Assistance</a:t>
            </a:r>
            <a:endParaRPr lang="en-US"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49437045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4962"/>
            <a:ext cx="7467600" cy="503238"/>
          </a:xfrm>
        </p:spPr>
        <p:txBody>
          <a:bodyPr>
            <a:noAutofit/>
          </a:bodyPr>
          <a:lstStyle/>
          <a:p>
            <a:r>
              <a:rPr lang="en-US" sz="4000" dirty="0" smtClean="0">
                <a:latin typeface="Arial"/>
                <a:cs typeface="Arial"/>
              </a:rPr>
              <a:t>Place of Employment</a:t>
            </a:r>
            <a:endParaRPr lang="en-US" sz="4000" dirty="0">
              <a:latin typeface="Arial"/>
              <a:cs typeface="Arial"/>
            </a:endParaRPr>
          </a:p>
        </p:txBody>
      </p:sp>
      <p:sp>
        <p:nvSpPr>
          <p:cNvPr id="3" name="Content Placeholder 2"/>
          <p:cNvSpPr>
            <a:spLocks noGrp="1"/>
          </p:cNvSpPr>
          <p:nvPr>
            <p:ph sz="quarter" idx="1"/>
          </p:nvPr>
        </p:nvSpPr>
        <p:spPr/>
        <p:txBody>
          <a:bodyPr>
            <a:normAutofit fontScale="85000" lnSpcReduction="20000"/>
          </a:bodyPr>
          <a:lstStyle/>
          <a:p>
            <a:pPr>
              <a:buClr>
                <a:srgbClr val="75B436"/>
              </a:buClr>
              <a:buFont typeface="Arial"/>
              <a:buChar char="•"/>
            </a:pPr>
            <a:r>
              <a:rPr lang="en-US" sz="2600" dirty="0" smtClean="0">
                <a:solidFill>
                  <a:schemeClr val="tx1">
                    <a:lumMod val="75000"/>
                    <a:lumOff val="25000"/>
                  </a:schemeClr>
                </a:solidFill>
                <a:latin typeface="Arial"/>
                <a:cs typeface="Arial"/>
              </a:rPr>
              <a:t>Hospitals</a:t>
            </a:r>
          </a:p>
          <a:p>
            <a:pPr>
              <a:buClr>
                <a:srgbClr val="75B436"/>
              </a:buClr>
              <a:buFont typeface="Arial"/>
              <a:buChar char="•"/>
            </a:pPr>
            <a:r>
              <a:rPr lang="en-US" sz="2600" dirty="0" smtClean="0">
                <a:solidFill>
                  <a:schemeClr val="tx1">
                    <a:lumMod val="75000"/>
                    <a:lumOff val="25000"/>
                  </a:schemeClr>
                </a:solidFill>
                <a:latin typeface="Arial"/>
                <a:cs typeface="Arial"/>
              </a:rPr>
              <a:t>Psychiatric hospitals</a:t>
            </a:r>
          </a:p>
          <a:p>
            <a:pPr>
              <a:buClr>
                <a:srgbClr val="75B436"/>
              </a:buClr>
              <a:buFont typeface="Arial"/>
              <a:buChar char="•"/>
            </a:pPr>
            <a:r>
              <a:rPr lang="en-US" sz="2600" dirty="0" smtClean="0">
                <a:solidFill>
                  <a:schemeClr val="tx1">
                    <a:lumMod val="75000"/>
                    <a:lumOff val="25000"/>
                  </a:schemeClr>
                </a:solidFill>
                <a:latin typeface="Arial"/>
                <a:cs typeface="Arial"/>
              </a:rPr>
              <a:t>Home health care agencies</a:t>
            </a:r>
          </a:p>
          <a:p>
            <a:pPr>
              <a:buClr>
                <a:srgbClr val="75B436"/>
              </a:buClr>
              <a:buFont typeface="Arial"/>
              <a:buChar char="•"/>
            </a:pPr>
            <a:r>
              <a:rPr lang="en-US" sz="2600" dirty="0" smtClean="0">
                <a:solidFill>
                  <a:schemeClr val="tx1">
                    <a:lumMod val="75000"/>
                    <a:lumOff val="25000"/>
                  </a:schemeClr>
                </a:solidFill>
                <a:latin typeface="Arial"/>
                <a:cs typeface="Arial"/>
              </a:rPr>
              <a:t>Public health departments</a:t>
            </a:r>
          </a:p>
          <a:p>
            <a:pPr>
              <a:buClr>
                <a:srgbClr val="75B436"/>
              </a:buClr>
              <a:buFont typeface="Arial"/>
              <a:buChar char="•"/>
            </a:pPr>
            <a:r>
              <a:rPr lang="en-US" sz="2600" dirty="0" smtClean="0">
                <a:solidFill>
                  <a:schemeClr val="tx1">
                    <a:lumMod val="75000"/>
                    <a:lumOff val="25000"/>
                  </a:schemeClr>
                </a:solidFill>
                <a:latin typeface="Arial"/>
                <a:cs typeface="Arial"/>
              </a:rPr>
              <a:t>Crisis or counseling centers</a:t>
            </a:r>
          </a:p>
          <a:p>
            <a:pPr>
              <a:buClr>
                <a:srgbClr val="75B436"/>
              </a:buClr>
              <a:buFont typeface="Arial"/>
              <a:buChar char="•"/>
            </a:pPr>
            <a:r>
              <a:rPr lang="en-US" sz="2600" dirty="0" smtClean="0">
                <a:solidFill>
                  <a:schemeClr val="tx1">
                    <a:lumMod val="75000"/>
                    <a:lumOff val="25000"/>
                  </a:schemeClr>
                </a:solidFill>
                <a:latin typeface="Arial"/>
                <a:cs typeface="Arial"/>
              </a:rPr>
              <a:t>Drug and alcohol treatment facilities</a:t>
            </a:r>
          </a:p>
          <a:p>
            <a:pPr>
              <a:buClr>
                <a:srgbClr val="75B436"/>
              </a:buClr>
              <a:buFont typeface="Arial"/>
              <a:buChar char="•"/>
            </a:pPr>
            <a:r>
              <a:rPr lang="en-US" sz="2600" dirty="0" smtClean="0">
                <a:solidFill>
                  <a:schemeClr val="tx1">
                    <a:lumMod val="75000"/>
                    <a:lumOff val="25000"/>
                  </a:schemeClr>
                </a:solidFill>
                <a:latin typeface="Arial"/>
                <a:cs typeface="Arial"/>
              </a:rPr>
              <a:t>Prisons</a:t>
            </a:r>
          </a:p>
          <a:p>
            <a:pPr>
              <a:buClr>
                <a:srgbClr val="75B436"/>
              </a:buClr>
              <a:buFont typeface="Arial"/>
              <a:buChar char="•"/>
            </a:pPr>
            <a:r>
              <a:rPr lang="en-US" sz="2600" dirty="0" smtClean="0">
                <a:solidFill>
                  <a:schemeClr val="tx1">
                    <a:lumMod val="75000"/>
                    <a:lumOff val="25000"/>
                  </a:schemeClr>
                </a:solidFill>
                <a:latin typeface="Arial"/>
                <a:cs typeface="Arial"/>
              </a:rPr>
              <a:t>Educational institutions</a:t>
            </a:r>
          </a:p>
          <a:p>
            <a:pPr>
              <a:buClr>
                <a:srgbClr val="75B436"/>
              </a:buClr>
              <a:buFont typeface="Arial"/>
              <a:buChar char="•"/>
            </a:pPr>
            <a:r>
              <a:rPr lang="en-US" sz="2600" dirty="0" smtClean="0">
                <a:solidFill>
                  <a:schemeClr val="tx1">
                    <a:lumMod val="75000"/>
                    <a:lumOff val="25000"/>
                  </a:schemeClr>
                </a:solidFill>
                <a:latin typeface="Arial"/>
                <a:cs typeface="Arial"/>
              </a:rPr>
              <a:t>Long term care facilities</a:t>
            </a:r>
          </a:p>
          <a:p>
            <a:pPr>
              <a:buClr>
                <a:srgbClr val="75B436"/>
              </a:buClr>
              <a:buFont typeface="Arial"/>
              <a:buChar char="•"/>
            </a:pPr>
            <a:r>
              <a:rPr lang="en-US" sz="2600" dirty="0" smtClean="0">
                <a:solidFill>
                  <a:schemeClr val="tx1">
                    <a:lumMod val="75000"/>
                    <a:lumOff val="25000"/>
                  </a:schemeClr>
                </a:solidFill>
                <a:latin typeface="Arial"/>
                <a:cs typeface="Arial"/>
              </a:rPr>
              <a:t>Rehabilitation centers</a:t>
            </a:r>
          </a:p>
          <a:p>
            <a:pPr>
              <a:buClr>
                <a:srgbClr val="75B436"/>
              </a:buClr>
              <a:buFont typeface="Arial"/>
              <a:buChar char="•"/>
            </a:pPr>
            <a:r>
              <a:rPr lang="en-US" sz="2600" dirty="0" smtClean="0">
                <a:solidFill>
                  <a:schemeClr val="tx1">
                    <a:lumMod val="75000"/>
                    <a:lumOff val="25000"/>
                  </a:schemeClr>
                </a:solidFill>
                <a:latin typeface="Arial"/>
                <a:cs typeface="Arial"/>
              </a:rPr>
              <a:t>Physicians offices</a:t>
            </a:r>
          </a:p>
          <a:p>
            <a:pPr>
              <a:buClr>
                <a:srgbClr val="75B436"/>
              </a:buClr>
              <a:buFont typeface="Arial"/>
              <a:buChar char="•"/>
            </a:pPr>
            <a:r>
              <a:rPr lang="en-US" sz="2600" dirty="0" smtClean="0">
                <a:solidFill>
                  <a:schemeClr val="tx1">
                    <a:lumMod val="75000"/>
                    <a:lumOff val="25000"/>
                  </a:schemeClr>
                </a:solidFill>
                <a:latin typeface="Arial"/>
                <a:cs typeface="Arial"/>
              </a:rPr>
              <a:t>Health </a:t>
            </a:r>
            <a:r>
              <a:rPr lang="en-US" sz="2600" dirty="0">
                <a:solidFill>
                  <a:schemeClr val="tx1">
                    <a:lumMod val="75000"/>
                    <a:lumOff val="25000"/>
                  </a:schemeClr>
                </a:solidFill>
                <a:latin typeface="Arial"/>
                <a:cs typeface="Arial"/>
              </a:rPr>
              <a:t>maintenance organizations (</a:t>
            </a:r>
            <a:r>
              <a:rPr lang="en-US" sz="2600" dirty="0" smtClean="0">
                <a:solidFill>
                  <a:schemeClr val="tx1">
                    <a:lumMod val="75000"/>
                    <a:lumOff val="25000"/>
                  </a:schemeClr>
                </a:solidFill>
                <a:latin typeface="Arial"/>
                <a:cs typeface="Arial"/>
              </a:rPr>
              <a:t>HMO’s)</a:t>
            </a:r>
          </a:p>
          <a:p>
            <a:pPr>
              <a:buClr>
                <a:srgbClr val="75B436"/>
              </a:buClr>
              <a:buFont typeface="Arial"/>
              <a:buChar char="•"/>
            </a:pPr>
            <a:r>
              <a:rPr lang="en-US" sz="2600" dirty="0" smtClean="0">
                <a:solidFill>
                  <a:schemeClr val="tx1">
                    <a:lumMod val="75000"/>
                    <a:lumOff val="25000"/>
                  </a:schemeClr>
                </a:solidFill>
                <a:latin typeface="Arial"/>
                <a:cs typeface="Arial"/>
              </a:rPr>
              <a:t>Industry</a:t>
            </a:r>
            <a:endParaRPr lang="en-US" sz="2600" dirty="0">
              <a:solidFill>
                <a:schemeClr val="tx1">
                  <a:lumMod val="75000"/>
                  <a:lumOff val="25000"/>
                </a:schemeClr>
              </a:solidFill>
              <a:latin typeface="Arial"/>
              <a:cs typeface="Arial"/>
            </a:endParaRPr>
          </a:p>
          <a:p>
            <a:pPr>
              <a:buClr>
                <a:srgbClr val="75B436"/>
              </a:buClr>
              <a:buFont typeface="Arial"/>
              <a:buChar char="•"/>
            </a:pPr>
            <a:endParaRPr lang="en-US" dirty="0">
              <a:solidFill>
                <a:schemeClr val="tx1">
                  <a:lumMod val="75000"/>
                  <a:lumOff val="25000"/>
                </a:schemeClr>
              </a:solidFill>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239000" cy="533400"/>
          </a:xfrm>
        </p:spPr>
        <p:txBody>
          <a:bodyPr>
            <a:noAutofit/>
          </a:bodyPr>
          <a:lstStyle/>
          <a:p>
            <a:r>
              <a:rPr lang="en-US" sz="4000" dirty="0" smtClean="0">
                <a:latin typeface="Arial"/>
                <a:cs typeface="Arial"/>
              </a:rPr>
              <a:t>Medical Offices</a:t>
            </a:r>
            <a:endParaRPr lang="en-US" sz="4000" dirty="0">
              <a:latin typeface="Arial"/>
              <a:cs typeface="Arial"/>
            </a:endParaRPr>
          </a:p>
        </p:txBody>
      </p:sp>
      <p:sp>
        <p:nvSpPr>
          <p:cNvPr id="3" name="Content Placeholder 2"/>
          <p:cNvSpPr>
            <a:spLocks noGrp="1"/>
          </p:cNvSpPr>
          <p:nvPr>
            <p:ph sz="quarter" idx="1"/>
          </p:nvPr>
        </p:nvSpPr>
        <p:spPr/>
        <p:txBody>
          <a:bodyPr>
            <a:normAutofit/>
          </a:bodyPr>
          <a:lstStyle/>
          <a:p>
            <a:pPr>
              <a:buClr>
                <a:srgbClr val="75B436"/>
              </a:buClr>
              <a:buFont typeface="Arial"/>
              <a:buChar char="•"/>
            </a:pPr>
            <a:r>
              <a:rPr lang="en-US" dirty="0" smtClean="0">
                <a:solidFill>
                  <a:schemeClr val="tx1">
                    <a:lumMod val="75000"/>
                    <a:lumOff val="25000"/>
                  </a:schemeClr>
                </a:solidFill>
                <a:latin typeface="Arial"/>
                <a:cs typeface="Arial"/>
              </a:rPr>
              <a:t>Services</a:t>
            </a:r>
          </a:p>
          <a:p>
            <a:pPr lvl="1">
              <a:buClr>
                <a:srgbClr val="75B436"/>
              </a:buClr>
              <a:buFont typeface="Arial"/>
              <a:buChar char="•"/>
            </a:pPr>
            <a:r>
              <a:rPr lang="en-US" dirty="0" smtClean="0">
                <a:solidFill>
                  <a:schemeClr val="tx1">
                    <a:lumMod val="75000"/>
                    <a:lumOff val="25000"/>
                  </a:schemeClr>
                </a:solidFill>
                <a:latin typeface="Arial"/>
                <a:cs typeface="Arial"/>
              </a:rPr>
              <a:t>Diagnosis</a:t>
            </a:r>
          </a:p>
          <a:p>
            <a:pPr lvl="1">
              <a:buClr>
                <a:srgbClr val="75B436"/>
              </a:buClr>
              <a:buFont typeface="Arial"/>
              <a:buChar char="•"/>
            </a:pPr>
            <a:r>
              <a:rPr lang="en-US" dirty="0" smtClean="0">
                <a:solidFill>
                  <a:schemeClr val="tx1">
                    <a:lumMod val="75000"/>
                    <a:lumOff val="25000"/>
                  </a:schemeClr>
                </a:solidFill>
                <a:latin typeface="Arial"/>
                <a:cs typeface="Arial"/>
              </a:rPr>
              <a:t>Treatment</a:t>
            </a:r>
          </a:p>
          <a:p>
            <a:pPr lvl="1">
              <a:buClr>
                <a:srgbClr val="75B436"/>
              </a:buClr>
              <a:buFont typeface="Arial"/>
              <a:buChar char="•"/>
            </a:pPr>
            <a:r>
              <a:rPr lang="en-US" dirty="0" smtClean="0">
                <a:solidFill>
                  <a:schemeClr val="tx1">
                    <a:lumMod val="75000"/>
                    <a:lumOff val="25000"/>
                  </a:schemeClr>
                </a:solidFill>
                <a:latin typeface="Arial"/>
                <a:cs typeface="Arial"/>
              </a:rPr>
              <a:t>Examination</a:t>
            </a:r>
          </a:p>
          <a:p>
            <a:pPr lvl="1">
              <a:buClr>
                <a:srgbClr val="75B436"/>
              </a:buClr>
              <a:buFont typeface="Arial"/>
              <a:buChar char="•"/>
            </a:pPr>
            <a:r>
              <a:rPr lang="en-US" dirty="0" smtClean="0">
                <a:solidFill>
                  <a:schemeClr val="tx1">
                    <a:lumMod val="75000"/>
                    <a:lumOff val="25000"/>
                  </a:schemeClr>
                </a:solidFill>
                <a:latin typeface="Arial"/>
                <a:cs typeface="Arial"/>
              </a:rPr>
              <a:t>Basic laboratory</a:t>
            </a:r>
          </a:p>
          <a:p>
            <a:pPr lvl="1">
              <a:buClr>
                <a:srgbClr val="75B436"/>
              </a:buClr>
              <a:buFont typeface="Arial"/>
              <a:buChar char="•"/>
            </a:pPr>
            <a:r>
              <a:rPr lang="en-US" dirty="0" smtClean="0">
                <a:solidFill>
                  <a:schemeClr val="tx1">
                    <a:lumMod val="75000"/>
                    <a:lumOff val="25000"/>
                  </a:schemeClr>
                </a:solidFill>
                <a:latin typeface="Arial"/>
                <a:cs typeface="Arial"/>
              </a:rPr>
              <a:t>Minor surgery</a:t>
            </a:r>
          </a:p>
          <a:p>
            <a:pPr lvl="1">
              <a:buClr>
                <a:srgbClr val="75B436"/>
              </a:buClr>
              <a:buFont typeface="Arial"/>
              <a:buChar char="•"/>
            </a:pPr>
            <a:endParaRPr lang="en-US" dirty="0" smtClean="0">
              <a:solidFill>
                <a:schemeClr val="tx1">
                  <a:lumMod val="75000"/>
                  <a:lumOff val="25000"/>
                </a:schemeClr>
              </a:solidFill>
              <a:latin typeface="Arial"/>
              <a:cs typeface="Arial"/>
            </a:endParaRPr>
          </a:p>
          <a:p>
            <a:pPr>
              <a:buClr>
                <a:srgbClr val="75B436"/>
              </a:buClr>
              <a:buFont typeface="Arial"/>
              <a:buChar char="•"/>
            </a:pPr>
            <a:r>
              <a:rPr lang="en-US" dirty="0" smtClean="0">
                <a:solidFill>
                  <a:schemeClr val="tx1">
                    <a:lumMod val="75000"/>
                    <a:lumOff val="25000"/>
                  </a:schemeClr>
                </a:solidFill>
                <a:latin typeface="Arial"/>
                <a:cs typeface="Arial"/>
              </a:rPr>
              <a:t>Specialties	</a:t>
            </a:r>
          </a:p>
          <a:p>
            <a:pPr lvl="1">
              <a:buClr>
                <a:srgbClr val="75B436"/>
              </a:buClr>
              <a:buFont typeface="Arial"/>
              <a:buChar char="•"/>
            </a:pPr>
            <a:r>
              <a:rPr lang="en-US" dirty="0" smtClean="0">
                <a:solidFill>
                  <a:schemeClr val="tx1">
                    <a:lumMod val="75000"/>
                    <a:lumOff val="25000"/>
                  </a:schemeClr>
                </a:solidFill>
                <a:latin typeface="Arial"/>
                <a:cs typeface="Arial"/>
              </a:rPr>
              <a:t>Pediatrics</a:t>
            </a:r>
          </a:p>
          <a:p>
            <a:pPr lvl="1">
              <a:buClr>
                <a:srgbClr val="75B436"/>
              </a:buClr>
              <a:buFont typeface="Arial"/>
              <a:buChar char="•"/>
            </a:pPr>
            <a:r>
              <a:rPr lang="en-US" dirty="0" smtClean="0">
                <a:solidFill>
                  <a:schemeClr val="tx1">
                    <a:lumMod val="75000"/>
                    <a:lumOff val="25000"/>
                  </a:schemeClr>
                </a:solidFill>
                <a:latin typeface="Arial"/>
                <a:cs typeface="Arial"/>
              </a:rPr>
              <a:t>Cardiology</a:t>
            </a:r>
          </a:p>
          <a:p>
            <a:pPr lvl="1">
              <a:buClr>
                <a:srgbClr val="75B436"/>
              </a:buClr>
              <a:buFont typeface="Arial"/>
              <a:buChar char="•"/>
            </a:pPr>
            <a:r>
              <a:rPr lang="en-US" dirty="0" smtClean="0">
                <a:solidFill>
                  <a:schemeClr val="tx1">
                    <a:lumMod val="75000"/>
                    <a:lumOff val="25000"/>
                  </a:schemeClr>
                </a:solidFill>
                <a:latin typeface="Arial"/>
                <a:cs typeface="Arial"/>
              </a:rPr>
              <a:t>Obstetrics </a:t>
            </a:r>
            <a:endParaRPr lang="en-US" dirty="0">
              <a:solidFill>
                <a:schemeClr val="tx1">
                  <a:lumMod val="75000"/>
                  <a:lumOff val="25000"/>
                </a:schemeClr>
              </a:solidFill>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868362"/>
          </a:xfrm>
        </p:spPr>
        <p:txBody>
          <a:bodyPr>
            <a:normAutofit/>
          </a:bodyPr>
          <a:lstStyle/>
          <a:p>
            <a:r>
              <a:rPr lang="en-US" sz="4000" dirty="0" smtClean="0">
                <a:latin typeface="Arial"/>
                <a:cs typeface="Arial"/>
              </a:rPr>
              <a:t>Home Health Care</a:t>
            </a:r>
            <a:endParaRPr lang="en-US" sz="4000" dirty="0">
              <a:latin typeface="Arial"/>
              <a:cs typeface="Arial"/>
            </a:endParaRPr>
          </a:p>
        </p:txBody>
      </p:sp>
      <p:sp>
        <p:nvSpPr>
          <p:cNvPr id="3" name="Content Placeholder 2"/>
          <p:cNvSpPr>
            <a:spLocks noGrp="1"/>
          </p:cNvSpPr>
          <p:nvPr>
            <p:ph sz="quarter" idx="1"/>
          </p:nvPr>
        </p:nvSpPr>
        <p:spPr/>
        <p:txBody>
          <a:bodyPr>
            <a:normAutofit/>
          </a:bodyPr>
          <a:lstStyle/>
          <a:p>
            <a:pPr>
              <a:buClr>
                <a:srgbClr val="75B436"/>
              </a:buClr>
              <a:buFont typeface="Arial"/>
              <a:buChar char="•"/>
            </a:pPr>
            <a:r>
              <a:rPr lang="en-US" dirty="0" smtClean="0">
                <a:solidFill>
                  <a:srgbClr val="404040"/>
                </a:solidFill>
                <a:latin typeface="Arial"/>
                <a:cs typeface="Arial"/>
              </a:rPr>
              <a:t>Provide care in a patient’s home</a:t>
            </a:r>
          </a:p>
          <a:p>
            <a:pPr>
              <a:buClr>
                <a:srgbClr val="75B436"/>
              </a:buClr>
              <a:buFont typeface="Arial"/>
              <a:buChar char="•"/>
            </a:pPr>
            <a:r>
              <a:rPr lang="en-US" dirty="0" smtClean="0">
                <a:solidFill>
                  <a:srgbClr val="404040"/>
                </a:solidFill>
                <a:latin typeface="Arial"/>
                <a:cs typeface="Arial"/>
              </a:rPr>
              <a:t>Services:</a:t>
            </a:r>
          </a:p>
          <a:p>
            <a:pPr lvl="1">
              <a:buClr>
                <a:srgbClr val="75B436"/>
              </a:buClr>
              <a:buFont typeface="Arial"/>
              <a:buChar char="•"/>
            </a:pPr>
            <a:r>
              <a:rPr lang="en-US" dirty="0" smtClean="0">
                <a:solidFill>
                  <a:srgbClr val="404040"/>
                </a:solidFill>
                <a:latin typeface="Arial"/>
                <a:cs typeface="Arial"/>
              </a:rPr>
              <a:t>Nursing care</a:t>
            </a:r>
          </a:p>
          <a:p>
            <a:pPr lvl="1">
              <a:buClr>
                <a:srgbClr val="75B436"/>
              </a:buClr>
              <a:buFont typeface="Arial"/>
              <a:buChar char="•"/>
            </a:pPr>
            <a:r>
              <a:rPr lang="en-US" dirty="0" smtClean="0">
                <a:solidFill>
                  <a:srgbClr val="404040"/>
                </a:solidFill>
                <a:latin typeface="Arial"/>
                <a:cs typeface="Arial"/>
              </a:rPr>
              <a:t>Personal care</a:t>
            </a:r>
          </a:p>
          <a:p>
            <a:pPr lvl="1">
              <a:buClr>
                <a:srgbClr val="75B436"/>
              </a:buClr>
              <a:buFont typeface="Arial"/>
              <a:buChar char="•"/>
            </a:pPr>
            <a:r>
              <a:rPr lang="en-US" dirty="0" smtClean="0">
                <a:solidFill>
                  <a:srgbClr val="404040"/>
                </a:solidFill>
                <a:latin typeface="Arial"/>
                <a:cs typeface="Arial"/>
              </a:rPr>
              <a:t>Therapy</a:t>
            </a:r>
          </a:p>
          <a:p>
            <a:pPr lvl="1">
              <a:buClr>
                <a:srgbClr val="75B436"/>
              </a:buClr>
              <a:buFont typeface="Arial"/>
              <a:buChar char="•"/>
            </a:pPr>
            <a:r>
              <a:rPr lang="en-US" dirty="0" smtClean="0">
                <a:solidFill>
                  <a:srgbClr val="404040"/>
                </a:solidFill>
                <a:latin typeface="Arial"/>
                <a:cs typeface="Arial"/>
              </a:rPr>
              <a:t>homemaking</a:t>
            </a:r>
          </a:p>
          <a:p>
            <a:pPr>
              <a:buClr>
                <a:srgbClr val="75B436"/>
              </a:buClr>
              <a:buFont typeface="Arial"/>
              <a:buChar char="•"/>
            </a:pPr>
            <a:r>
              <a:rPr lang="en-US" dirty="0" smtClean="0">
                <a:solidFill>
                  <a:srgbClr val="404040"/>
                </a:solidFill>
                <a:latin typeface="Arial"/>
                <a:cs typeface="Arial"/>
              </a:rPr>
              <a:t>Used by:</a:t>
            </a:r>
          </a:p>
          <a:p>
            <a:pPr lvl="1">
              <a:buClr>
                <a:srgbClr val="75B436"/>
              </a:buClr>
              <a:buFont typeface="Arial"/>
              <a:buChar char="•"/>
            </a:pPr>
            <a:r>
              <a:rPr lang="en-US" dirty="0" smtClean="0">
                <a:solidFill>
                  <a:srgbClr val="404040"/>
                </a:solidFill>
                <a:latin typeface="Arial"/>
                <a:cs typeface="Arial"/>
              </a:rPr>
              <a:t>Health departments</a:t>
            </a:r>
          </a:p>
          <a:p>
            <a:pPr lvl="1">
              <a:buClr>
                <a:srgbClr val="75B436"/>
              </a:buClr>
              <a:buFont typeface="Arial"/>
              <a:buChar char="•"/>
            </a:pPr>
            <a:r>
              <a:rPr lang="en-US" dirty="0" smtClean="0">
                <a:solidFill>
                  <a:srgbClr val="404040"/>
                </a:solidFill>
                <a:latin typeface="Arial"/>
                <a:cs typeface="Arial"/>
              </a:rPr>
              <a:t>Hospitals</a:t>
            </a:r>
          </a:p>
          <a:p>
            <a:pPr lvl="1">
              <a:buClr>
                <a:srgbClr val="75B436"/>
              </a:buClr>
              <a:buFont typeface="Arial"/>
              <a:buChar char="•"/>
            </a:pPr>
            <a:r>
              <a:rPr lang="en-US" dirty="0" smtClean="0">
                <a:solidFill>
                  <a:srgbClr val="404040"/>
                </a:solidFill>
                <a:latin typeface="Arial"/>
                <a:cs typeface="Arial"/>
              </a:rPr>
              <a:t>Private agencies and Government agencies</a:t>
            </a:r>
          </a:p>
          <a:p>
            <a:pPr lvl="1">
              <a:buClr>
                <a:srgbClr val="75B436"/>
              </a:buClr>
              <a:buFont typeface="Arial"/>
              <a:buChar char="•"/>
            </a:pPr>
            <a:r>
              <a:rPr lang="en-US" dirty="0" smtClean="0">
                <a:solidFill>
                  <a:srgbClr val="404040"/>
                </a:solidFill>
                <a:latin typeface="Arial"/>
                <a:cs typeface="Arial"/>
              </a:rPr>
              <a:t>Nonprofit or volunteer groups</a:t>
            </a: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p:cNvSpPr>
            <a:spLocks noGrp="1" noChangeArrowheads="1"/>
          </p:cNvSpPr>
          <p:nvPr>
            <p:ph type="title"/>
          </p:nvPr>
        </p:nvSpPr>
        <p:spPr>
          <a:xfrm>
            <a:off x="457200" y="0"/>
            <a:ext cx="7467600" cy="762000"/>
          </a:xfrm>
        </p:spPr>
        <p:txBody>
          <a:bodyPr>
            <a:normAutofit/>
          </a:bodyPr>
          <a:lstStyle/>
          <a:p>
            <a:pPr algn="ctr" eaLnBrk="1" hangingPunct="1"/>
            <a:r>
              <a:rPr lang="en-US" sz="4000" dirty="0" smtClean="0">
                <a:latin typeface="Arial"/>
                <a:cs typeface="Arial"/>
              </a:rPr>
              <a:t>Formal nursing education:</a:t>
            </a:r>
          </a:p>
        </p:txBody>
      </p:sp>
      <p:sp>
        <p:nvSpPr>
          <p:cNvPr id="5123" name="Rectangle 6"/>
          <p:cNvSpPr>
            <a:spLocks noGrp="1" noChangeArrowheads="1"/>
          </p:cNvSpPr>
          <p:nvPr>
            <p:ph type="body" sz="half" idx="1"/>
          </p:nvPr>
        </p:nvSpPr>
        <p:spPr>
          <a:xfrm>
            <a:off x="685800" y="1447800"/>
            <a:ext cx="5410200" cy="5105400"/>
          </a:xfrm>
        </p:spPr>
        <p:txBody>
          <a:bodyPr>
            <a:normAutofit lnSpcReduction="10000"/>
          </a:bodyPr>
          <a:lstStyle/>
          <a:p>
            <a:pPr eaLnBrk="1" hangingPunct="1">
              <a:lnSpc>
                <a:spcPct val="80000"/>
              </a:lnSpc>
              <a:buClr>
                <a:srgbClr val="75B436"/>
              </a:buClr>
              <a:buFont typeface="Arial"/>
              <a:buChar char="•"/>
            </a:pPr>
            <a:r>
              <a:rPr lang="en-US" sz="2000" dirty="0" smtClean="0">
                <a:solidFill>
                  <a:srgbClr val="404040"/>
                </a:solidFill>
                <a:latin typeface="Arial"/>
                <a:cs typeface="Arial"/>
              </a:rPr>
              <a:t>Nurse Assistant (Aide)</a:t>
            </a:r>
          </a:p>
          <a:p>
            <a:pPr lvl="1" eaLnBrk="1" hangingPunct="1">
              <a:lnSpc>
                <a:spcPct val="80000"/>
              </a:lnSpc>
              <a:buClr>
                <a:srgbClr val="75B436"/>
              </a:buClr>
              <a:buFont typeface="Arial"/>
              <a:buChar char="•"/>
            </a:pPr>
            <a:r>
              <a:rPr lang="en-US" sz="2000" dirty="0" smtClean="0">
                <a:solidFill>
                  <a:srgbClr val="404040"/>
                </a:solidFill>
                <a:latin typeface="Arial"/>
                <a:cs typeface="Arial"/>
              </a:rPr>
              <a:t>16 yrs. old, 76 Hr., $300</a:t>
            </a:r>
          </a:p>
          <a:p>
            <a:pPr lvl="1" eaLnBrk="1" hangingPunct="1">
              <a:lnSpc>
                <a:spcPct val="80000"/>
              </a:lnSpc>
              <a:buClr>
                <a:srgbClr val="75B436"/>
              </a:buClr>
              <a:buFont typeface="Arial"/>
              <a:buChar char="•"/>
            </a:pPr>
            <a:r>
              <a:rPr lang="en-US" sz="2000" dirty="0" smtClean="0">
                <a:solidFill>
                  <a:srgbClr val="404040"/>
                </a:solidFill>
                <a:latin typeface="Arial"/>
                <a:cs typeface="Arial"/>
              </a:rPr>
              <a:t>Pay $7-10 / hr.</a:t>
            </a:r>
          </a:p>
          <a:p>
            <a:pPr lvl="1" eaLnBrk="1" hangingPunct="1">
              <a:lnSpc>
                <a:spcPct val="80000"/>
              </a:lnSpc>
              <a:buClr>
                <a:srgbClr val="75B436"/>
              </a:buClr>
              <a:buFont typeface="Arial"/>
              <a:buChar char="•"/>
            </a:pPr>
            <a:endParaRPr lang="en-US" sz="2000" dirty="0" smtClean="0">
              <a:solidFill>
                <a:srgbClr val="404040"/>
              </a:solidFill>
              <a:latin typeface="Arial"/>
              <a:cs typeface="Arial"/>
            </a:endParaRPr>
          </a:p>
          <a:p>
            <a:pPr eaLnBrk="1" hangingPunct="1">
              <a:lnSpc>
                <a:spcPct val="80000"/>
              </a:lnSpc>
              <a:buClr>
                <a:srgbClr val="75B436"/>
              </a:buClr>
              <a:buFont typeface="Arial"/>
              <a:buChar char="•"/>
            </a:pPr>
            <a:r>
              <a:rPr lang="en-US" sz="2000" dirty="0" smtClean="0">
                <a:solidFill>
                  <a:srgbClr val="404040"/>
                </a:solidFill>
                <a:latin typeface="Arial"/>
                <a:cs typeface="Arial"/>
              </a:rPr>
              <a:t>Practical Nursing (LPN)</a:t>
            </a:r>
          </a:p>
          <a:p>
            <a:pPr lvl="1" eaLnBrk="1" hangingPunct="1">
              <a:lnSpc>
                <a:spcPct val="80000"/>
              </a:lnSpc>
              <a:buClr>
                <a:srgbClr val="75B436"/>
              </a:buClr>
              <a:buFont typeface="Arial"/>
              <a:buChar char="•"/>
            </a:pPr>
            <a:r>
              <a:rPr lang="en-US" sz="2000" dirty="0" smtClean="0">
                <a:solidFill>
                  <a:srgbClr val="404040"/>
                </a:solidFill>
                <a:latin typeface="Arial"/>
                <a:cs typeface="Arial"/>
              </a:rPr>
              <a:t>42 Credits 1 yr., $7,000</a:t>
            </a:r>
          </a:p>
          <a:p>
            <a:pPr lvl="1" eaLnBrk="1" hangingPunct="1">
              <a:lnSpc>
                <a:spcPct val="80000"/>
              </a:lnSpc>
              <a:buClr>
                <a:srgbClr val="75B436"/>
              </a:buClr>
              <a:buFont typeface="Arial"/>
              <a:buChar char="•"/>
            </a:pPr>
            <a:r>
              <a:rPr lang="en-US" sz="2000" dirty="0" smtClean="0">
                <a:solidFill>
                  <a:srgbClr val="404040"/>
                </a:solidFill>
                <a:latin typeface="Arial"/>
                <a:cs typeface="Arial"/>
              </a:rPr>
              <a:t>Bedside nursing care &amp; meds</a:t>
            </a:r>
          </a:p>
          <a:p>
            <a:pPr lvl="1" eaLnBrk="1" hangingPunct="1">
              <a:lnSpc>
                <a:spcPct val="80000"/>
              </a:lnSpc>
              <a:buClr>
                <a:srgbClr val="75B436"/>
              </a:buClr>
              <a:buFont typeface="Arial"/>
              <a:buChar char="•"/>
            </a:pPr>
            <a:r>
              <a:rPr lang="en-US" sz="2000" dirty="0" smtClean="0">
                <a:solidFill>
                  <a:srgbClr val="404040"/>
                </a:solidFill>
                <a:latin typeface="Arial"/>
                <a:cs typeface="Arial"/>
              </a:rPr>
              <a:t>Pay $12-$17 / hr.</a:t>
            </a:r>
          </a:p>
          <a:p>
            <a:pPr lvl="1" eaLnBrk="1" hangingPunct="1">
              <a:lnSpc>
                <a:spcPct val="80000"/>
              </a:lnSpc>
              <a:buClr>
                <a:srgbClr val="75B436"/>
              </a:buClr>
              <a:buFont typeface="Arial"/>
              <a:buChar char="•"/>
            </a:pPr>
            <a:endParaRPr lang="en-US" sz="2000" dirty="0" smtClean="0">
              <a:solidFill>
                <a:srgbClr val="404040"/>
              </a:solidFill>
              <a:latin typeface="Arial"/>
              <a:cs typeface="Arial"/>
            </a:endParaRPr>
          </a:p>
          <a:p>
            <a:pPr eaLnBrk="1" hangingPunct="1">
              <a:lnSpc>
                <a:spcPct val="80000"/>
              </a:lnSpc>
              <a:buClr>
                <a:srgbClr val="75B436"/>
              </a:buClr>
              <a:buFont typeface="Arial"/>
              <a:buChar char="•"/>
            </a:pPr>
            <a:r>
              <a:rPr lang="en-US" sz="2000" dirty="0" smtClean="0">
                <a:solidFill>
                  <a:srgbClr val="404040"/>
                </a:solidFill>
                <a:latin typeface="Arial"/>
                <a:cs typeface="Arial"/>
              </a:rPr>
              <a:t>Registered Nurse (RN)</a:t>
            </a:r>
          </a:p>
          <a:p>
            <a:pPr lvl="1" eaLnBrk="1" hangingPunct="1">
              <a:lnSpc>
                <a:spcPct val="80000"/>
              </a:lnSpc>
              <a:buClr>
                <a:srgbClr val="75B436"/>
              </a:buClr>
              <a:buFont typeface="Arial"/>
              <a:buChar char="•"/>
            </a:pPr>
            <a:r>
              <a:rPr lang="en-US" sz="2000" dirty="0" smtClean="0">
                <a:solidFill>
                  <a:srgbClr val="404040"/>
                </a:solidFill>
                <a:latin typeface="Arial"/>
                <a:cs typeface="Arial"/>
              </a:rPr>
              <a:t>AD/RN: 72 Credits 2-3 yr.,$10,000</a:t>
            </a:r>
          </a:p>
          <a:p>
            <a:pPr lvl="1" eaLnBrk="1" hangingPunct="1">
              <a:lnSpc>
                <a:spcPct val="80000"/>
              </a:lnSpc>
              <a:buClr>
                <a:srgbClr val="75B436"/>
              </a:buClr>
              <a:buFont typeface="Arial"/>
              <a:buChar char="•"/>
            </a:pPr>
            <a:r>
              <a:rPr lang="en-US" sz="2000" dirty="0" smtClean="0">
                <a:solidFill>
                  <a:srgbClr val="404040"/>
                </a:solidFill>
                <a:latin typeface="Arial"/>
                <a:cs typeface="Arial"/>
              </a:rPr>
              <a:t>BSN:128 Credits 4-5 yr., $60,000</a:t>
            </a:r>
          </a:p>
          <a:p>
            <a:pPr lvl="1" eaLnBrk="1" hangingPunct="1">
              <a:lnSpc>
                <a:spcPct val="80000"/>
              </a:lnSpc>
              <a:buClr>
                <a:srgbClr val="75B436"/>
              </a:buClr>
              <a:buFont typeface="Arial"/>
              <a:buChar char="•"/>
            </a:pPr>
            <a:r>
              <a:rPr lang="en-US" sz="2000" dirty="0" smtClean="0">
                <a:solidFill>
                  <a:srgbClr val="404040"/>
                </a:solidFill>
                <a:latin typeface="Arial"/>
                <a:cs typeface="Arial"/>
              </a:rPr>
              <a:t>Staff nursing &amp; Management</a:t>
            </a:r>
          </a:p>
          <a:p>
            <a:pPr lvl="1" eaLnBrk="1" hangingPunct="1">
              <a:lnSpc>
                <a:spcPct val="80000"/>
              </a:lnSpc>
              <a:buClr>
                <a:srgbClr val="75B436"/>
              </a:buClr>
              <a:buFont typeface="Arial"/>
              <a:buChar char="•"/>
            </a:pPr>
            <a:r>
              <a:rPr lang="en-US" sz="2000" dirty="0" smtClean="0">
                <a:solidFill>
                  <a:srgbClr val="404040"/>
                </a:solidFill>
                <a:latin typeface="Arial"/>
                <a:cs typeface="Arial"/>
              </a:rPr>
              <a:t>Pay $15-$22 / hr.</a:t>
            </a:r>
          </a:p>
          <a:p>
            <a:pPr eaLnBrk="1" hangingPunct="1">
              <a:lnSpc>
                <a:spcPct val="80000"/>
              </a:lnSpc>
              <a:buClr>
                <a:srgbClr val="75B436"/>
              </a:buClr>
              <a:buFont typeface="Arial"/>
              <a:buChar char="•"/>
            </a:pPr>
            <a:r>
              <a:rPr lang="en-US" sz="2000" dirty="0" smtClean="0">
                <a:solidFill>
                  <a:srgbClr val="404040"/>
                </a:solidFill>
                <a:latin typeface="Arial"/>
                <a:cs typeface="Arial"/>
              </a:rPr>
              <a:t>Nurse Specialties</a:t>
            </a:r>
          </a:p>
          <a:p>
            <a:pPr lvl="1" eaLnBrk="1" hangingPunct="1">
              <a:lnSpc>
                <a:spcPct val="80000"/>
              </a:lnSpc>
              <a:buClr>
                <a:srgbClr val="75B436"/>
              </a:buClr>
              <a:buFont typeface="Arial"/>
              <a:buChar char="•"/>
            </a:pPr>
            <a:r>
              <a:rPr lang="en-US" sz="2000" dirty="0" smtClean="0">
                <a:solidFill>
                  <a:srgbClr val="404040"/>
                </a:solidFill>
                <a:latin typeface="Arial"/>
                <a:cs typeface="Arial"/>
              </a:rPr>
              <a:t>MSN in Nursing Education</a:t>
            </a:r>
          </a:p>
          <a:p>
            <a:pPr lvl="1" eaLnBrk="1" hangingPunct="1">
              <a:lnSpc>
                <a:spcPct val="80000"/>
              </a:lnSpc>
              <a:buClr>
                <a:srgbClr val="75B436"/>
              </a:buClr>
              <a:buFont typeface="Arial"/>
              <a:buChar char="•"/>
            </a:pPr>
            <a:r>
              <a:rPr lang="en-US" sz="2000" dirty="0" smtClean="0">
                <a:solidFill>
                  <a:srgbClr val="404040"/>
                </a:solidFill>
                <a:latin typeface="Arial"/>
                <a:cs typeface="Arial"/>
              </a:rPr>
              <a:t>MSN as a Nurse Practitioner</a:t>
            </a:r>
          </a:p>
          <a:p>
            <a:pPr lvl="1" eaLnBrk="1" hangingPunct="1">
              <a:lnSpc>
                <a:spcPct val="80000"/>
              </a:lnSpc>
              <a:buClr>
                <a:srgbClr val="75B436"/>
              </a:buClr>
              <a:buFont typeface="Arial"/>
              <a:buChar char="•"/>
            </a:pPr>
            <a:r>
              <a:rPr lang="en-US" sz="2000" dirty="0" smtClean="0">
                <a:solidFill>
                  <a:srgbClr val="404040"/>
                </a:solidFill>
                <a:latin typeface="Arial"/>
                <a:cs typeface="Arial"/>
              </a:rPr>
              <a:t>Doctoral Degree</a:t>
            </a:r>
          </a:p>
          <a:p>
            <a:pPr lvl="1" eaLnBrk="1" hangingPunct="1">
              <a:lnSpc>
                <a:spcPct val="80000"/>
              </a:lnSpc>
              <a:buClr>
                <a:srgbClr val="75B436"/>
              </a:buClr>
              <a:buFont typeface="Arial"/>
              <a:buChar char="•"/>
            </a:pPr>
            <a:endParaRPr lang="en-US" sz="2000" dirty="0" smtClean="0">
              <a:solidFill>
                <a:srgbClr val="404040"/>
              </a:solidFill>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686800" cy="488950"/>
          </a:xfrm>
          <a:noFill/>
        </p:spPr>
        <p:txBody>
          <a:bodyPr>
            <a:normAutofit fontScale="90000"/>
          </a:bodyPr>
          <a:lstStyle/>
          <a:p>
            <a:r>
              <a:rPr lang="en-US" sz="3200" b="1" dirty="0">
                <a:latin typeface="Arial"/>
                <a:cs typeface="Arial"/>
              </a:rPr>
              <a:t>The role of a Nurse assistant (Aide)</a:t>
            </a:r>
          </a:p>
        </p:txBody>
      </p:sp>
      <p:sp>
        <p:nvSpPr>
          <p:cNvPr id="3" name="Content Placeholder 2"/>
          <p:cNvSpPr>
            <a:spLocks noGrp="1"/>
          </p:cNvSpPr>
          <p:nvPr>
            <p:ph sz="quarter" idx="2"/>
          </p:nvPr>
        </p:nvSpPr>
        <p:spPr>
          <a:xfrm>
            <a:off x="455612" y="2403475"/>
            <a:ext cx="4040188" cy="2397125"/>
          </a:xfrm>
        </p:spPr>
        <p:txBody>
          <a:bodyPr/>
          <a:lstStyle/>
          <a:p>
            <a:pPr>
              <a:buClr>
                <a:srgbClr val="75B436"/>
              </a:buClr>
              <a:buFont typeface="Arial"/>
              <a:buChar char="•"/>
            </a:pPr>
            <a:r>
              <a:rPr lang="en-US" dirty="0" smtClean="0">
                <a:solidFill>
                  <a:srgbClr val="404040"/>
                </a:solidFill>
                <a:latin typeface="Arial"/>
                <a:cs typeface="Arial"/>
              </a:rPr>
              <a:t>Physically demanding</a:t>
            </a:r>
          </a:p>
          <a:p>
            <a:pPr>
              <a:buClr>
                <a:srgbClr val="75B436"/>
              </a:buClr>
              <a:buFont typeface="Arial"/>
              <a:buChar char="•"/>
            </a:pPr>
            <a:r>
              <a:rPr lang="en-US" dirty="0" smtClean="0">
                <a:solidFill>
                  <a:srgbClr val="404040"/>
                </a:solidFill>
                <a:latin typeface="Arial"/>
                <a:cs typeface="Arial"/>
              </a:rPr>
              <a:t>Emotionally challenging</a:t>
            </a:r>
          </a:p>
          <a:p>
            <a:pPr>
              <a:buClr>
                <a:srgbClr val="75B436"/>
              </a:buClr>
              <a:buFont typeface="Arial"/>
              <a:buChar char="•"/>
            </a:pPr>
            <a:r>
              <a:rPr lang="en-US" dirty="0" smtClean="0">
                <a:solidFill>
                  <a:srgbClr val="404040"/>
                </a:solidFill>
                <a:latin typeface="Arial"/>
                <a:cs typeface="Arial"/>
              </a:rPr>
              <a:t>Good work ethic</a:t>
            </a:r>
          </a:p>
        </p:txBody>
      </p:sp>
      <p:sp>
        <p:nvSpPr>
          <p:cNvPr id="6" name="Content Placeholder 5"/>
          <p:cNvSpPr>
            <a:spLocks noGrp="1"/>
          </p:cNvSpPr>
          <p:nvPr>
            <p:ph sz="quarter" idx="4"/>
          </p:nvPr>
        </p:nvSpPr>
        <p:spPr/>
        <p:txBody>
          <a:bodyPr>
            <a:normAutofit fontScale="92500" lnSpcReduction="20000"/>
          </a:bodyPr>
          <a:lstStyle/>
          <a:p>
            <a:pPr>
              <a:buClr>
                <a:srgbClr val="75B436"/>
              </a:buClr>
              <a:buFont typeface="Arial"/>
              <a:buChar char="•"/>
            </a:pPr>
            <a:r>
              <a:rPr lang="en-US" dirty="0" smtClean="0">
                <a:solidFill>
                  <a:srgbClr val="404040"/>
                </a:solidFill>
                <a:latin typeface="Arial"/>
                <a:cs typeface="Arial"/>
              </a:rPr>
              <a:t>Complete 76-hour training</a:t>
            </a:r>
          </a:p>
          <a:p>
            <a:pPr>
              <a:buClr>
                <a:srgbClr val="75B436"/>
              </a:buClr>
              <a:buFont typeface="Arial"/>
              <a:buChar char="•"/>
            </a:pPr>
            <a:r>
              <a:rPr lang="en-US" dirty="0" smtClean="0">
                <a:solidFill>
                  <a:srgbClr val="404040"/>
                </a:solidFill>
                <a:latin typeface="Arial"/>
                <a:cs typeface="Arial"/>
              </a:rPr>
              <a:t>Pass state exam</a:t>
            </a:r>
          </a:p>
          <a:p>
            <a:pPr>
              <a:buClr>
                <a:srgbClr val="75B436"/>
              </a:buClr>
              <a:buFont typeface="Arial"/>
              <a:buChar char="•"/>
            </a:pPr>
            <a:r>
              <a:rPr lang="en-US" dirty="0" smtClean="0">
                <a:solidFill>
                  <a:srgbClr val="404040"/>
                </a:solidFill>
                <a:latin typeface="Arial"/>
                <a:cs typeface="Arial"/>
              </a:rPr>
              <a:t>Placement on Nurse Aide Registry</a:t>
            </a:r>
          </a:p>
          <a:p>
            <a:pPr>
              <a:buClr>
                <a:srgbClr val="75B436"/>
              </a:buClr>
              <a:buFont typeface="Arial"/>
              <a:buChar char="•"/>
            </a:pPr>
            <a:r>
              <a:rPr lang="en-US" dirty="0" smtClean="0">
                <a:solidFill>
                  <a:srgbClr val="404040"/>
                </a:solidFill>
                <a:latin typeface="Arial"/>
                <a:cs typeface="Arial"/>
              </a:rPr>
              <a:t>Adherence to facility’s rules and regulations</a:t>
            </a:r>
          </a:p>
          <a:p>
            <a:pPr>
              <a:buClr>
                <a:srgbClr val="75B436"/>
              </a:buClr>
              <a:buFont typeface="Arial"/>
              <a:buChar char="•"/>
            </a:pPr>
            <a:r>
              <a:rPr lang="en-US" dirty="0" smtClean="0">
                <a:solidFill>
                  <a:srgbClr val="404040"/>
                </a:solidFill>
                <a:latin typeface="Arial"/>
                <a:cs typeface="Arial"/>
              </a:rPr>
              <a:t>Must be 16</a:t>
            </a:r>
          </a:p>
          <a:p>
            <a:pPr>
              <a:buClr>
                <a:srgbClr val="75B436"/>
              </a:buClr>
              <a:buFont typeface="Arial"/>
              <a:buChar char="•"/>
            </a:pPr>
            <a:r>
              <a:rPr lang="en-US" dirty="0" smtClean="0">
                <a:solidFill>
                  <a:srgbClr val="404040"/>
                </a:solidFill>
                <a:latin typeface="Arial"/>
                <a:cs typeface="Arial"/>
              </a:rPr>
              <a:t>Speak and understand English language</a:t>
            </a:r>
          </a:p>
          <a:p>
            <a:pPr>
              <a:buClr>
                <a:srgbClr val="75B436"/>
              </a:buClr>
              <a:buFont typeface="Arial"/>
              <a:buChar char="•"/>
            </a:pPr>
            <a:r>
              <a:rPr lang="en-US" dirty="0" smtClean="0">
                <a:solidFill>
                  <a:srgbClr val="404040"/>
                </a:solidFill>
                <a:latin typeface="Arial"/>
                <a:cs typeface="Arial"/>
              </a:rPr>
              <a:t>No crimes related to role of Nurse Aide</a:t>
            </a:r>
          </a:p>
          <a:p>
            <a:pPr>
              <a:buClr>
                <a:srgbClr val="75B436"/>
              </a:buClr>
              <a:buFont typeface="Arial"/>
              <a:buChar char="•"/>
            </a:pPr>
            <a:endParaRPr lang="en-US" dirty="0" smtClean="0">
              <a:solidFill>
                <a:srgbClr val="404040"/>
              </a:solidFill>
              <a:latin typeface="Arial"/>
              <a:cs typeface="Arial"/>
            </a:endParaRPr>
          </a:p>
          <a:p>
            <a:pPr>
              <a:buClr>
                <a:srgbClr val="75B436"/>
              </a:buClr>
              <a:buFont typeface="Arial"/>
              <a:buChar char="•"/>
            </a:pPr>
            <a:endParaRPr lang="en-US" dirty="0">
              <a:solidFill>
                <a:srgbClr val="404040"/>
              </a:solidFill>
              <a:latin typeface="Arial"/>
              <a:cs typeface="Arial"/>
            </a:endParaRPr>
          </a:p>
        </p:txBody>
      </p:sp>
      <p:sp>
        <p:nvSpPr>
          <p:cNvPr id="4" name="Text Placeholder 3"/>
          <p:cNvSpPr>
            <a:spLocks noGrp="1"/>
          </p:cNvSpPr>
          <p:nvPr>
            <p:ph type="body" sz="quarter" idx="1"/>
          </p:nvPr>
        </p:nvSpPr>
        <p:spPr>
          <a:solidFill>
            <a:srgbClr val="75B436"/>
          </a:solidFill>
        </p:spPr>
        <p:txBody>
          <a:bodyPr/>
          <a:lstStyle/>
          <a:p>
            <a:r>
              <a:rPr lang="en-US" dirty="0" smtClean="0">
                <a:latin typeface="Arial"/>
                <a:cs typeface="Arial"/>
              </a:rPr>
              <a:t>The right attitude:</a:t>
            </a:r>
            <a:endParaRPr lang="en-US" dirty="0">
              <a:latin typeface="Arial"/>
              <a:cs typeface="Arial"/>
            </a:endParaRPr>
          </a:p>
        </p:txBody>
      </p:sp>
      <p:sp>
        <p:nvSpPr>
          <p:cNvPr id="5" name="Text Placeholder 4"/>
          <p:cNvSpPr>
            <a:spLocks noGrp="1"/>
          </p:cNvSpPr>
          <p:nvPr>
            <p:ph type="body" sz="quarter" idx="3"/>
          </p:nvPr>
        </p:nvSpPr>
        <p:spPr>
          <a:solidFill>
            <a:srgbClr val="75B436"/>
          </a:solidFill>
        </p:spPr>
        <p:txBody>
          <a:bodyPr>
            <a:normAutofit/>
          </a:bodyPr>
          <a:lstStyle/>
          <a:p>
            <a:r>
              <a:rPr lang="en-US" dirty="0" smtClean="0">
                <a:latin typeface="Arial"/>
                <a:cs typeface="Arial"/>
              </a:rPr>
              <a:t>State of NE requirements:</a:t>
            </a:r>
            <a:endParaRPr lang="en-US" dirty="0">
              <a:latin typeface="Arial"/>
              <a:cs typeface="Arial"/>
            </a:endParaRPr>
          </a:p>
        </p:txBody>
      </p:sp>
      <p:pic>
        <p:nvPicPr>
          <p:cNvPr id="4099" name="Picture 3" descr="C:\Documents and Settings\lneid\My Documents\My Pictures\Microsoft Clip Organizer\j0426551.jpg"/>
          <p:cNvPicPr>
            <a:picLocks noChangeAspect="1" noChangeArrowheads="1"/>
          </p:cNvPicPr>
          <p:nvPr/>
        </p:nvPicPr>
        <p:blipFill>
          <a:blip r:embed="rId3" cstate="print"/>
          <a:srcRect/>
          <a:stretch>
            <a:fillRect/>
          </a:stretch>
        </p:blipFill>
        <p:spPr bwMode="auto">
          <a:xfrm>
            <a:off x="1066800" y="3962400"/>
            <a:ext cx="2209800" cy="22098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22407509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458200" cy="533400"/>
          </a:xfrm>
        </p:spPr>
        <p:txBody>
          <a:bodyPr>
            <a:noAutofit/>
          </a:bodyPr>
          <a:lstStyle/>
          <a:p>
            <a:r>
              <a:rPr lang="en-US" sz="3800" dirty="0" smtClean="0">
                <a:latin typeface="Arial"/>
                <a:cs typeface="Arial"/>
              </a:rPr>
              <a:t>Skills learned and demonstrated</a:t>
            </a:r>
            <a:endParaRPr lang="en-US" sz="3800" dirty="0">
              <a:latin typeface="Arial"/>
              <a:cs typeface="Arial"/>
            </a:endParaRPr>
          </a:p>
        </p:txBody>
      </p:sp>
      <p:sp>
        <p:nvSpPr>
          <p:cNvPr id="3" name="Content Placeholder 2"/>
          <p:cNvSpPr>
            <a:spLocks noGrp="1"/>
          </p:cNvSpPr>
          <p:nvPr>
            <p:ph sz="quarter" idx="1"/>
          </p:nvPr>
        </p:nvSpPr>
        <p:spPr>
          <a:xfrm>
            <a:off x="457200" y="1752600"/>
            <a:ext cx="7467600" cy="4721352"/>
          </a:xfrm>
        </p:spPr>
        <p:txBody>
          <a:bodyPr/>
          <a:lstStyle/>
          <a:p>
            <a:pPr>
              <a:lnSpc>
                <a:spcPct val="150000"/>
              </a:lnSpc>
              <a:buClr>
                <a:srgbClr val="75B436"/>
              </a:buClr>
              <a:buFont typeface="Arial"/>
              <a:buChar char="•"/>
            </a:pPr>
            <a:r>
              <a:rPr lang="en-US" dirty="0" smtClean="0">
                <a:solidFill>
                  <a:srgbClr val="404040"/>
                </a:solidFill>
                <a:latin typeface="Arial"/>
                <a:cs typeface="Arial"/>
              </a:rPr>
              <a:t>Bed making</a:t>
            </a:r>
          </a:p>
          <a:p>
            <a:pPr>
              <a:lnSpc>
                <a:spcPct val="150000"/>
              </a:lnSpc>
              <a:buClr>
                <a:srgbClr val="75B436"/>
              </a:buClr>
              <a:buFont typeface="Arial"/>
              <a:buChar char="•"/>
            </a:pPr>
            <a:r>
              <a:rPr lang="en-US" dirty="0" smtClean="0">
                <a:solidFill>
                  <a:srgbClr val="404040"/>
                </a:solidFill>
                <a:latin typeface="Arial"/>
                <a:cs typeface="Arial"/>
              </a:rPr>
              <a:t>Hand washing</a:t>
            </a:r>
          </a:p>
          <a:p>
            <a:pPr>
              <a:lnSpc>
                <a:spcPct val="150000"/>
              </a:lnSpc>
              <a:buClr>
                <a:srgbClr val="75B436"/>
              </a:buClr>
              <a:buFont typeface="Arial"/>
              <a:buChar char="•"/>
            </a:pPr>
            <a:r>
              <a:rPr lang="en-US" dirty="0" smtClean="0">
                <a:solidFill>
                  <a:srgbClr val="404040"/>
                </a:solidFill>
                <a:latin typeface="Arial"/>
                <a:cs typeface="Arial"/>
              </a:rPr>
              <a:t>Gloving procedure</a:t>
            </a:r>
          </a:p>
          <a:p>
            <a:pPr>
              <a:lnSpc>
                <a:spcPct val="150000"/>
              </a:lnSpc>
              <a:buClr>
                <a:srgbClr val="75B436"/>
              </a:buClr>
              <a:buFont typeface="Arial"/>
              <a:buChar char="•"/>
            </a:pPr>
            <a:r>
              <a:rPr lang="en-US" dirty="0" smtClean="0">
                <a:solidFill>
                  <a:srgbClr val="404040"/>
                </a:solidFill>
                <a:latin typeface="Arial"/>
                <a:cs typeface="Arial"/>
              </a:rPr>
              <a:t>Bed bath</a:t>
            </a:r>
          </a:p>
          <a:p>
            <a:pPr>
              <a:lnSpc>
                <a:spcPct val="150000"/>
              </a:lnSpc>
              <a:buClr>
                <a:srgbClr val="75B436"/>
              </a:buClr>
              <a:buFont typeface="Arial"/>
              <a:buChar char="•"/>
            </a:pPr>
            <a:r>
              <a:rPr lang="en-US" dirty="0" smtClean="0">
                <a:solidFill>
                  <a:srgbClr val="404040"/>
                </a:solidFill>
                <a:latin typeface="Arial"/>
                <a:cs typeface="Arial"/>
              </a:rPr>
              <a:t>Moving and transferring residents</a:t>
            </a:r>
          </a:p>
          <a:p>
            <a:pPr>
              <a:lnSpc>
                <a:spcPct val="150000"/>
              </a:lnSpc>
              <a:buClr>
                <a:srgbClr val="75B436"/>
              </a:buClr>
              <a:buFont typeface="Arial"/>
              <a:buChar char="•"/>
            </a:pPr>
            <a:r>
              <a:rPr lang="en-US" dirty="0" smtClean="0">
                <a:solidFill>
                  <a:srgbClr val="404040"/>
                </a:solidFill>
                <a:latin typeface="Arial"/>
                <a:cs typeface="Arial"/>
              </a:rPr>
              <a:t>Vital Signs (temperature, radial pulse, blood pressure, respiration)</a:t>
            </a:r>
          </a:p>
        </p:txBody>
      </p:sp>
    </p:spTree>
    <p:extLst>
      <p:ext uri="{BB962C8B-B14F-4D97-AF65-F5344CB8AC3E}">
        <p14:creationId xmlns:p14="http://schemas.microsoft.com/office/powerpoint/2010/main" val="294748869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142C46DEFB5664B9AA247BE7112944E" ma:contentTypeVersion="0" ma:contentTypeDescription="Create a new document." ma:contentTypeScope="" ma:versionID="b6945dabbfe4d831400e3a53dcd85ead">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D8BBF35F-FEA1-4E9F-A297-A685577DB9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78EE08F0-E952-40EF-AEBB-F0CA7E71C814}">
  <ds:schemaRefs>
    <ds:schemaRef ds:uri="http://schemas.microsoft.com/sharepoint/v3/contenttype/forms"/>
  </ds:schemaRefs>
</ds:datastoreItem>
</file>

<file path=customXml/itemProps3.xml><?xml version="1.0" encoding="utf-8"?>
<ds:datastoreItem xmlns:ds="http://schemas.openxmlformats.org/officeDocument/2006/customXml" ds:itemID="{096140CE-D01F-4A38-B342-5ADB246D365D}">
  <ds:schemaRefs>
    <ds:schemaRef ds:uri="http://purl.org/dc/elements/1.1/"/>
    <ds:schemaRef ds:uri="http://schemas.openxmlformats.org/package/2006/metadata/core-properties"/>
    <ds:schemaRef ds:uri="http://purl.org/dc/dcmitype/"/>
    <ds:schemaRef ds:uri="http://purl.org/dc/terms/"/>
    <ds:schemaRef ds:uri="http://schemas.microsoft.com/office/2006/metadata/properties"/>
    <ds:schemaRef ds:uri="http://www.w3.org/XML/1998/namespace"/>
    <ds:schemaRef ds:uri="http://schemas.microsoft.com/office/2006/documentManagement/types"/>
  </ds:schemaRefs>
</ds:datastoreItem>
</file>

<file path=docProps/app.xml><?xml version="1.0" encoding="utf-8"?>
<Properties xmlns="http://schemas.openxmlformats.org/officeDocument/2006/extended-properties" xmlns:vt="http://schemas.openxmlformats.org/officeDocument/2006/docPropsVTypes">
  <Template>Oriel</Template>
  <TotalTime>1966</TotalTime>
  <Words>3413</Words>
  <Application>Microsoft Macintosh PowerPoint</Application>
  <PresentationFormat>On-screen Show (4:3)</PresentationFormat>
  <Paragraphs>351</Paragraphs>
  <Slides>24</Slides>
  <Notes>23</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Oriel</vt:lpstr>
      <vt:lpstr>The Profession of Nursing</vt:lpstr>
      <vt:lpstr>Levels of Nursing Careers</vt:lpstr>
      <vt:lpstr>Other Health Care Professions</vt:lpstr>
      <vt:lpstr>Place of Employment</vt:lpstr>
      <vt:lpstr>Medical Offices</vt:lpstr>
      <vt:lpstr>Home Health Care</vt:lpstr>
      <vt:lpstr>Formal nursing education:</vt:lpstr>
      <vt:lpstr>The role of a Nurse assistant (Aide)</vt:lpstr>
      <vt:lpstr>Skills learned and demonstrated</vt:lpstr>
      <vt:lpstr>Duties</vt:lpstr>
      <vt:lpstr>Lifelong learner</vt:lpstr>
      <vt:lpstr>What can’t a Nurse Assistant do?</vt:lpstr>
      <vt:lpstr>Regulations</vt:lpstr>
      <vt:lpstr>Placement on Nebraska Nurse Assistant Registry </vt:lpstr>
      <vt:lpstr>ABC’s of a Successful Nursing Assistant</vt:lpstr>
      <vt:lpstr>Licensed Practical Nurses (LPNs)</vt:lpstr>
      <vt:lpstr>Graduates of the Practical Nursing Program are prepared to: </vt:lpstr>
      <vt:lpstr>Why would anyone want to be a nurse?</vt:lpstr>
      <vt:lpstr>What does it take to be a nurse?</vt:lpstr>
      <vt:lpstr>Duties of the nurse   Assisting Physicians Medication administration Injections Record Keeping Prevention of the spread of disease IV administration and calculations </vt:lpstr>
      <vt:lpstr>Registered Nurses (RNs)</vt:lpstr>
      <vt:lpstr>Benefits and Salaries</vt:lpstr>
      <vt:lpstr>How does one know if a nursing career is right for you?</vt:lpstr>
      <vt:lpstr>Central Community College Service Area CCC has main campuses in Columbus, Grand Island and Hastings, and learning centers in Holdrege, Kearney and Lexington. It serves a 25-county area that spans 14,000 square miles and a population of over 300,000 in central Nebraska.</vt:lpstr>
    </vt:vector>
  </TitlesOfParts>
  <Company>Central Community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Therapeutic Services</dc:title>
  <dc:creator>CCC</dc:creator>
  <cp:lastModifiedBy>Matthew</cp:lastModifiedBy>
  <cp:revision>312</cp:revision>
  <cp:lastPrinted>2011-10-12T13:30:15Z</cp:lastPrinted>
  <dcterms:created xsi:type="dcterms:W3CDTF">2012-09-24T20:59:02Z</dcterms:created>
  <dcterms:modified xsi:type="dcterms:W3CDTF">2012-10-15T18:49:56Z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0x0101000142C46DEFB5664B9AA247BE7112944E</vt:lpwstr>
  </property>
</Properties>
</file>